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Lst>
  <p:sldSz cy="6858000" cx="12192000"/>
  <p:notesSz cx="6858000" cy="9144000"/>
  <p:embeddedFontLst>
    <p:embeddedFont>
      <p:font typeface="Raleway"/>
      <p:regular r:id="rId257"/>
      <p:bold r:id="rId258"/>
      <p:italic r:id="rId259"/>
      <p:boldItalic r:id="rId260"/>
    </p:embeddedFont>
    <p:embeddedFont>
      <p:font typeface="Source Serif Pro"/>
      <p:regular r:id="rId261"/>
      <p:bold r:id="rId262"/>
      <p:italic r:id="rId263"/>
      <p:boldItalic r:id="rId264"/>
    </p:embeddedFont>
    <p:embeddedFont>
      <p:font typeface="Inter"/>
      <p:regular r:id="rId265"/>
      <p:bold r:id="rId266"/>
    </p:embeddedFont>
    <p:embeddedFont>
      <p:font typeface="Helvetica Neue"/>
      <p:regular r:id="rId267"/>
      <p:bold r:id="rId268"/>
      <p:italic r:id="rId269"/>
      <p:boldItalic r:id="rId270"/>
    </p:embeddedFont>
    <p:embeddedFont>
      <p:font typeface="Geo"/>
      <p:regular r:id="rId271"/>
      <p:italic r:id="rId272"/>
    </p:embeddedFont>
    <p:embeddedFont>
      <p:font typeface="Cabin SemiBold"/>
      <p:regular r:id="rId273"/>
      <p:bold r:id="rId274"/>
      <p:italic r:id="rId275"/>
      <p:boldItalic r:id="rId276"/>
    </p:embeddedFont>
    <p:embeddedFont>
      <p:font typeface="Roboto"/>
      <p:regular r:id="rId277"/>
      <p:bold r:id="rId278"/>
      <p:italic r:id="rId279"/>
      <p:boldItalic r:id="rId280"/>
    </p:embeddedFont>
    <p:embeddedFont>
      <p:font typeface="Poppins"/>
      <p:regular r:id="rId281"/>
      <p:bold r:id="rId282"/>
      <p:italic r:id="rId283"/>
      <p:boldItalic r:id="rId284"/>
    </p:embeddedFont>
    <p:embeddedFont>
      <p:font typeface="Montserrat"/>
      <p:regular r:id="rId285"/>
      <p:bold r:id="rId286"/>
      <p:italic r:id="rId287"/>
      <p:boldItalic r:id="rId288"/>
    </p:embeddedFont>
    <p:embeddedFont>
      <p:font typeface="Lora"/>
      <p:regular r:id="rId289"/>
      <p:bold r:id="rId290"/>
      <p:italic r:id="rId291"/>
      <p:boldItalic r:id="rId292"/>
    </p:embeddedFont>
    <p:embeddedFont>
      <p:font typeface="PT Sans"/>
      <p:regular r:id="rId293"/>
      <p:bold r:id="rId294"/>
      <p:italic r:id="rId295"/>
      <p:boldItalic r:id="rId296"/>
    </p:embeddedFont>
    <p:embeddedFont>
      <p:font typeface="Source Sans Pro"/>
      <p:regular r:id="rId297"/>
      <p:bold r:id="rId298"/>
      <p:italic r:id="rId299"/>
      <p:boldItalic r:id="rId300"/>
    </p:embeddedFont>
    <p:embeddedFont>
      <p:font typeface="Open Sans"/>
      <p:regular r:id="rId301"/>
      <p:bold r:id="rId302"/>
      <p:italic r:id="rId303"/>
      <p:boldItalic r:id="rId3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5" roundtripDataSignature="AMtx7mgZ792ODh//BNUtCdIaG1g9IUlY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50775D-ABF8-45C6-A691-E7F696F8899F}">
  <a:tblStyle styleId="{0A50775D-ABF8-45C6-A691-E7F696F8899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font" Target="fonts/SourceSansPro-regular.fntdata"/><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font" Target="fonts/PTSans-boldItalic.fntdata"/><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font" Target="fonts/PTSans-italic.fntdata"/><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font" Target="fonts/PTSans-bold.fntdata"/><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font" Target="fonts/SourceSansPro-italic.fntdata"/><Relationship Id="rId177" Type="http://schemas.openxmlformats.org/officeDocument/2006/relationships/slide" Target="slides/slide172.xml"/><Relationship Id="rId298" Type="http://schemas.openxmlformats.org/officeDocument/2006/relationships/font" Target="fonts/SourceSansPr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font" Target="fonts/Geo-regular.fntdata"/><Relationship Id="rId87" Type="http://schemas.openxmlformats.org/officeDocument/2006/relationships/slide" Target="slides/slide82.xml"/><Relationship Id="rId270" Type="http://schemas.openxmlformats.org/officeDocument/2006/relationships/font" Target="fonts/HelveticaNeue-boldItalic.fntdata"/><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font" Target="fonts/HelveticaNeue-italic.fntdata"/><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font" Target="fonts/SourceSerifPro-boldItalic.fntdata"/><Relationship Id="rId142" Type="http://schemas.openxmlformats.org/officeDocument/2006/relationships/slide" Target="slides/slide137.xml"/><Relationship Id="rId263" Type="http://schemas.openxmlformats.org/officeDocument/2006/relationships/font" Target="fonts/SourceSerifPro-italic.fntdata"/><Relationship Id="rId141" Type="http://schemas.openxmlformats.org/officeDocument/2006/relationships/slide" Target="slides/slide136.xml"/><Relationship Id="rId262" Type="http://schemas.openxmlformats.org/officeDocument/2006/relationships/font" Target="fonts/SourceSerifPro-bold.fntdata"/><Relationship Id="rId140" Type="http://schemas.openxmlformats.org/officeDocument/2006/relationships/slide" Target="slides/slide135.xml"/><Relationship Id="rId261" Type="http://schemas.openxmlformats.org/officeDocument/2006/relationships/font" Target="fonts/SourceSerifPro-regular.fntdata"/><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font" Target="fonts/HelveticaNeue-bold.fntdata"/><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font" Target="fonts/HelveticaNeue-regular.fntdata"/><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font" Target="fonts/Inter-bold.fntdata"/><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font" Target="fonts/Inter-regular.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font" Target="fonts/Raleway-boldItalic.fntdata"/><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font" Target="fonts/Raleway-italic.fntdata"/><Relationship Id="rId137" Type="http://schemas.openxmlformats.org/officeDocument/2006/relationships/slide" Target="slides/slide132.xml"/><Relationship Id="rId258" Type="http://schemas.openxmlformats.org/officeDocument/2006/relationships/font" Target="fonts/Raleway-bold.fntdata"/><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font" Target="fonts/Raleway-regular.fntdata"/><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font" Target="fonts/PTSans-regular.fntdata"/><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font" Target="fonts/Lora-boldItalic.fntdata"/><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font" Target="fonts/Lora-italic.fntdata"/><Relationship Id="rId67" Type="http://schemas.openxmlformats.org/officeDocument/2006/relationships/slide" Target="slides/slide62.xml"/><Relationship Id="rId290" Type="http://schemas.openxmlformats.org/officeDocument/2006/relationships/font" Target="fonts/Lora-bold.fntdata"/><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font" Target="fonts/Montserrat-bold.fntdata"/><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font" Target="fonts/Montserrat-regular.fntdata"/><Relationship Id="rId163" Type="http://schemas.openxmlformats.org/officeDocument/2006/relationships/slide" Target="slides/slide158.xml"/><Relationship Id="rId284" Type="http://schemas.openxmlformats.org/officeDocument/2006/relationships/font" Target="fonts/Poppins-boldItalic.fntdata"/><Relationship Id="rId162" Type="http://schemas.openxmlformats.org/officeDocument/2006/relationships/slide" Target="slides/slide157.xml"/><Relationship Id="rId283" Type="http://schemas.openxmlformats.org/officeDocument/2006/relationships/font" Target="fonts/Poppins-italic.fntdata"/><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font" Target="fonts/Lora-regular.fntdata"/><Relationship Id="rId167" Type="http://schemas.openxmlformats.org/officeDocument/2006/relationships/slide" Target="slides/slide162.xml"/><Relationship Id="rId288" Type="http://schemas.openxmlformats.org/officeDocument/2006/relationships/font" Target="fonts/Montserrat-boldItalic.fntdata"/><Relationship Id="rId166" Type="http://schemas.openxmlformats.org/officeDocument/2006/relationships/slide" Target="slides/slide161.xml"/><Relationship Id="rId287" Type="http://schemas.openxmlformats.org/officeDocument/2006/relationships/font" Target="fonts/Montserrat-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font" Target="fonts/Poppins-bold.fntdata"/><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font" Target="fonts/Poppins-regular.fntdata"/><Relationship Id="rId57" Type="http://schemas.openxmlformats.org/officeDocument/2006/relationships/slide" Target="slides/slide52.xml"/><Relationship Id="rId280" Type="http://schemas.openxmlformats.org/officeDocument/2006/relationships/font" Target="fonts/Roboto-boldItalic.fntdata"/><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font" Target="fonts/CabinSemiBold-italic.fntdata"/><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font" Target="fonts/CabinSemiBold-bold.fntdata"/><Relationship Id="rId152" Type="http://schemas.openxmlformats.org/officeDocument/2006/relationships/slide" Target="slides/slide147.xml"/><Relationship Id="rId273" Type="http://schemas.openxmlformats.org/officeDocument/2006/relationships/font" Target="fonts/CabinSemiBold-regular.fntdata"/><Relationship Id="rId151" Type="http://schemas.openxmlformats.org/officeDocument/2006/relationships/slide" Target="slides/slide146.xml"/><Relationship Id="rId272" Type="http://schemas.openxmlformats.org/officeDocument/2006/relationships/font" Target="fonts/Geo-italic.fntdata"/><Relationship Id="rId158" Type="http://schemas.openxmlformats.org/officeDocument/2006/relationships/slide" Target="slides/slide153.xml"/><Relationship Id="rId279" Type="http://schemas.openxmlformats.org/officeDocument/2006/relationships/font" Target="fonts/Roboto-italic.fntdata"/><Relationship Id="rId157" Type="http://schemas.openxmlformats.org/officeDocument/2006/relationships/slide" Target="slides/slide152.xml"/><Relationship Id="rId278" Type="http://schemas.openxmlformats.org/officeDocument/2006/relationships/font" Target="fonts/Roboto-bold.fntdata"/><Relationship Id="rId156" Type="http://schemas.openxmlformats.org/officeDocument/2006/relationships/slide" Target="slides/slide151.xml"/><Relationship Id="rId277" Type="http://schemas.openxmlformats.org/officeDocument/2006/relationships/font" Target="fonts/Roboto-regular.fntdata"/><Relationship Id="rId155" Type="http://schemas.openxmlformats.org/officeDocument/2006/relationships/slide" Target="slides/slide150.xml"/><Relationship Id="rId276" Type="http://schemas.openxmlformats.org/officeDocument/2006/relationships/font" Target="fonts/CabinSemiBold-boldItalic.fntdata"/><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customschemas.google.com/relationships/presentationmetadata" Target="metadata"/><Relationship Id="rId304" Type="http://schemas.openxmlformats.org/officeDocument/2006/relationships/font" Target="fonts/OpenSans-boldItalic.fntdata"/><Relationship Id="rId303" Type="http://schemas.openxmlformats.org/officeDocument/2006/relationships/font" Target="fonts/OpenSans-italic.fntdata"/><Relationship Id="rId302" Type="http://schemas.openxmlformats.org/officeDocument/2006/relationships/font" Target="fonts/OpenSans-bold.fntdata"/><Relationship Id="rId301" Type="http://schemas.openxmlformats.org/officeDocument/2006/relationships/font" Target="fonts/OpenSans-regular.fntdata"/><Relationship Id="rId300" Type="http://schemas.openxmlformats.org/officeDocument/2006/relationships/font" Target="fonts/SourceSansPro-boldItalic.fntdata"/><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5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5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5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5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5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5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5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6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1"/>
          <p:cNvSpPr/>
          <p:nvPr>
            <p:ph idx="2" type="pic"/>
          </p:nvPr>
        </p:nvSpPr>
        <p:spPr>
          <a:xfrm>
            <a:off x="5183188" y="987425"/>
            <a:ext cx="6172200" cy="4873625"/>
          </a:xfrm>
          <a:prstGeom prst="rect">
            <a:avLst/>
          </a:prstGeom>
          <a:noFill/>
          <a:ln>
            <a:noFill/>
          </a:ln>
        </p:spPr>
      </p:sp>
      <p:sp>
        <p:nvSpPr>
          <p:cNvPr id="64" name="Google Shape;64;p26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49.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52.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5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57.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59.jpg"/><Relationship Id="rId4" Type="http://schemas.openxmlformats.org/officeDocument/2006/relationships/image" Target="../media/image53.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5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54.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6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55.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56.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6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62.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65.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63.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68.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70.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6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64.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67.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72.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73.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69.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7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7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7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9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75.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76.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83.jpg"/><Relationship Id="rId4" Type="http://schemas.openxmlformats.org/officeDocument/2006/relationships/image" Target="../media/image79.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82.png"/><Relationship Id="rId4" Type="http://schemas.openxmlformats.org/officeDocument/2006/relationships/image" Target="../media/image8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78.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80.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hyperlink" Target="https://render.githubusercontent.com/view/ipynb?color_mode=auto&amp;commit=6e544218101cacd7cf2a084470e7bcf46e7cbf75&amp;enc_url=68747470733a2f2f7261772e67697468756275736572636f6e74656e742e636f6d2f68696d6573686d656874612f6d6f7669652d7265636f6d6d656e6465722d73797374656d2d7573696e672d4b4e4e2f366535343432313831303163616364376366326130383434373065376263663436653763626637352f6d6f7669655f7265636f6d6d656e6465725f73797374656d5f7573696e675f4b4e4e2e6970796e62&amp;nwo=himeshmehta/movie-recommender-system-using-KNN&amp;path=movie_recommender_system_using_KNN.ipynb&amp;repository_id=208427037&amp;repository_type=Repository#Project-Overview"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8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89.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9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86.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85.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8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91.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88.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93.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hyperlink" Target="https://www.genome.gov/10001204" TargetMode="External"/><Relationship Id="rId4" Type="http://schemas.openxmlformats.org/officeDocument/2006/relationships/hyperlink" Target="https://www.statisticshowto.com/false-positive-definition-and-examples/"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95.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03.jpg"/><Relationship Id="rId4" Type="http://schemas.openxmlformats.org/officeDocument/2006/relationships/image" Target="../media/image9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98.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102.png"/><Relationship Id="rId4" Type="http://schemas.openxmlformats.org/officeDocument/2006/relationships/image" Target="../media/image9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10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97.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99.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101.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10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hyperlink" Target="https://www.investopedia.com/terms/t/timeseries.asp" TargetMode="Externa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hyperlink" Target="https://www.investopedia.com/terms/r/regression.asp" TargetMode="External"/><Relationship Id="rId4" Type="http://schemas.openxmlformats.org/officeDocument/2006/relationships/hyperlink" Target="https://www.investopedia.com/terms/a/autoregressive.asp" TargetMode="External"/><Relationship Id="rId5" Type="http://schemas.openxmlformats.org/officeDocument/2006/relationships/hyperlink" Target="https://www.investopedia.com/terms/m/movingaverage.asp"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104.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hyperlink" Target="https://becominghuman.ai/machine-learning-concepts-every-data-scientist-should-know-4d70bed18a8a"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06.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1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105.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109.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111.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110.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112.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113.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115.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116.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1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11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11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119.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2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2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12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12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12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125.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12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6.jpg"/><Relationship Id="rId4" Type="http://schemas.openxmlformats.org/officeDocument/2006/relationships/image" Target="../media/image1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www.edureka.co/blog/linear-regression-in-python/" TargetMode="External"/><Relationship Id="rId4" Type="http://schemas.openxmlformats.org/officeDocument/2006/relationships/hyperlink" Target="https://www.edureka.co/blog/linear-regression-in-python/" TargetMode="External"/><Relationship Id="rId5" Type="http://schemas.openxmlformats.org/officeDocument/2006/relationships/image" Target="../media/image2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www.geeksforgeeks.org/ml-r-squared-in-regression-analysis/" TargetMode="External"/><Relationship Id="rId4" Type="http://schemas.openxmlformats.org/officeDocument/2006/relationships/hyperlink" Target="https://www.geeksforgeeks.org/ml-adjusted-r-square-in-regression-analysi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7.jpg"/><Relationship Id="rId4" Type="http://schemas.openxmlformats.org/officeDocument/2006/relationships/image" Target="../media/image3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6.jpg"/><Relationship Id="rId4" Type="http://schemas.openxmlformats.org/officeDocument/2006/relationships/image" Target="../media/image3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46.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4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48.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50.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1048871" y="1586753"/>
            <a:ext cx="932650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5400" u="none" cap="none" strike="noStrike">
                <a:solidFill>
                  <a:srgbClr val="1F3864"/>
                </a:solidFill>
                <a:latin typeface="Calibri"/>
                <a:ea typeface="Calibri"/>
                <a:cs typeface="Calibri"/>
                <a:sym typeface="Calibri"/>
              </a:rPr>
              <a:t>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0"/>
          <p:cNvSpPr/>
          <p:nvPr/>
        </p:nvSpPr>
        <p:spPr>
          <a:xfrm>
            <a:off x="295835" y="887507"/>
            <a:ext cx="8848165" cy="56938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C00000"/>
                </a:solidFill>
                <a:latin typeface="Calibri"/>
                <a:ea typeface="Calibri"/>
                <a:cs typeface="Calibri"/>
                <a:sym typeface="Calibri"/>
              </a:rPr>
              <a:t>Phase 3: Data Preparation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rgbClr val="002060"/>
                </a:solidFill>
                <a:latin typeface="Calibri"/>
                <a:ea typeface="Calibri"/>
                <a:cs typeface="Calibri"/>
                <a:sym typeface="Calibri"/>
              </a:rPr>
              <a:t>This phase is all about cleaning the data so that it’s ready to be used for the model building phase. Cleaning data could involve filling the known data gaps from previous steps, missing value treatments, identifying the important features, applying transformations, and creating new relevant features where applicable. </a:t>
            </a:r>
            <a:r>
              <a:rPr lang="en-US" sz="2400">
                <a:solidFill>
                  <a:srgbClr val="171616"/>
                </a:solidFill>
                <a:latin typeface="Calibri"/>
                <a:ea typeface="Calibri"/>
                <a:cs typeface="Calibri"/>
                <a:sym typeface="Calibri"/>
              </a:rPr>
              <a:t>This is one of the most important phases as the model’s accuracy will depend significantly on the quality of data that is being fed into the algorithm to learn the patterns.</a:t>
            </a:r>
            <a:endParaRPr sz="2400">
              <a:solidFill>
                <a:srgbClr val="171616"/>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100"/>
          <p:cNvPicPr preferRelativeResize="0"/>
          <p:nvPr/>
        </p:nvPicPr>
        <p:blipFill rotWithShape="1">
          <a:blip r:embed="rId3">
            <a:alphaModFix/>
          </a:blip>
          <a:srcRect b="0" l="0" r="0" t="0"/>
          <a:stretch/>
        </p:blipFill>
        <p:spPr>
          <a:xfrm>
            <a:off x="726142" y="117010"/>
            <a:ext cx="10824882" cy="604174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p:nvPr/>
        </p:nvSpPr>
        <p:spPr>
          <a:xfrm>
            <a:off x="591671" y="766482"/>
            <a:ext cx="1104003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73239"/>
                </a:solidFill>
                <a:latin typeface="Arial"/>
                <a:ea typeface="Arial"/>
                <a:cs typeface="Arial"/>
                <a:sym typeface="Arial"/>
              </a:rPr>
              <a:t>Below are some assumptions that we made while using decision tree:</a:t>
            </a:r>
            <a:endParaRPr sz="2400">
              <a:solidFill>
                <a:srgbClr val="273239"/>
              </a:solidFill>
              <a:latin typeface="Arial"/>
              <a:ea typeface="Arial"/>
              <a:cs typeface="Arial"/>
              <a:sym typeface="Arial"/>
            </a:endParaRPr>
          </a:p>
          <a:p>
            <a:pPr indent="-152400" lvl="0" marL="0" marR="0" rtl="0" algn="l">
              <a:spcBef>
                <a:spcPts val="0"/>
              </a:spcBef>
              <a:spcAft>
                <a:spcPts val="0"/>
              </a:spcAft>
              <a:buClr>
                <a:srgbClr val="273239"/>
              </a:buClr>
              <a:buSzPts val="2400"/>
              <a:buFont typeface="Arial"/>
              <a:buChar char="•"/>
            </a:pPr>
            <a:r>
              <a:rPr lang="en-US" sz="2400">
                <a:solidFill>
                  <a:srgbClr val="273239"/>
                </a:solidFill>
                <a:latin typeface="Arial"/>
                <a:ea typeface="Arial"/>
                <a:cs typeface="Arial"/>
                <a:sym typeface="Arial"/>
              </a:rPr>
              <a:t>At the beginning, we consider the whole training set as the root.</a:t>
            </a:r>
            <a:endParaRPr/>
          </a:p>
          <a:p>
            <a:pPr indent="-152400" lvl="0" marL="0" marR="0" rtl="0" algn="l">
              <a:spcBef>
                <a:spcPts val="0"/>
              </a:spcBef>
              <a:spcAft>
                <a:spcPts val="0"/>
              </a:spcAft>
              <a:buClr>
                <a:srgbClr val="273239"/>
              </a:buClr>
              <a:buSzPts val="2400"/>
              <a:buFont typeface="Arial"/>
              <a:buChar char="•"/>
            </a:pPr>
            <a:r>
              <a:rPr lang="en-US" sz="2400">
                <a:solidFill>
                  <a:srgbClr val="273239"/>
                </a:solidFill>
                <a:latin typeface="Arial"/>
                <a:ea typeface="Arial"/>
                <a:cs typeface="Arial"/>
                <a:sym typeface="Arial"/>
              </a:rPr>
              <a:t>Feature values are preferred to be categorical. If the values are continuous then they are discretized prior to building the model.</a:t>
            </a:r>
            <a:endParaRPr/>
          </a:p>
          <a:p>
            <a:pPr indent="-152400" lvl="0" marL="0" marR="0" rtl="0" algn="l">
              <a:spcBef>
                <a:spcPts val="0"/>
              </a:spcBef>
              <a:spcAft>
                <a:spcPts val="0"/>
              </a:spcAft>
              <a:buClr>
                <a:srgbClr val="273239"/>
              </a:buClr>
              <a:buSzPts val="2400"/>
              <a:buFont typeface="Arial"/>
              <a:buChar char="•"/>
            </a:pPr>
            <a:r>
              <a:rPr lang="en-US" sz="2400">
                <a:solidFill>
                  <a:srgbClr val="273239"/>
                </a:solidFill>
                <a:latin typeface="Arial"/>
                <a:ea typeface="Arial"/>
                <a:cs typeface="Arial"/>
                <a:sym typeface="Arial"/>
              </a:rPr>
              <a:t>On the basis of attribute values records are distributed recursively.</a:t>
            </a:r>
            <a:endParaRPr/>
          </a:p>
          <a:p>
            <a:pPr indent="-152400" lvl="0" marL="0" marR="0" rtl="0" algn="l">
              <a:spcBef>
                <a:spcPts val="0"/>
              </a:spcBef>
              <a:spcAft>
                <a:spcPts val="0"/>
              </a:spcAft>
              <a:buClr>
                <a:srgbClr val="273239"/>
              </a:buClr>
              <a:buSzPts val="2400"/>
              <a:buFont typeface="Arial"/>
              <a:buChar char="•"/>
            </a:pPr>
            <a:r>
              <a:rPr lang="en-US" sz="2400">
                <a:solidFill>
                  <a:srgbClr val="273239"/>
                </a:solidFill>
                <a:latin typeface="Arial"/>
                <a:ea typeface="Arial"/>
                <a:cs typeface="Arial"/>
                <a:sym typeface="Arial"/>
              </a:rPr>
              <a:t>We use statistical methods for ordering attributes as root or the internal node.</a:t>
            </a:r>
            <a:endParaRPr b="0" i="0" sz="2400">
              <a:solidFill>
                <a:srgbClr val="273239"/>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102"/>
          <p:cNvPicPr preferRelativeResize="0"/>
          <p:nvPr/>
        </p:nvPicPr>
        <p:blipFill rotWithShape="1">
          <a:blip r:embed="rId3">
            <a:alphaModFix/>
          </a:blip>
          <a:srcRect b="0" l="0" r="0" t="0"/>
          <a:stretch/>
        </p:blipFill>
        <p:spPr>
          <a:xfrm>
            <a:off x="2390775" y="1052512"/>
            <a:ext cx="7410450" cy="47529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3"/>
          <p:cNvSpPr/>
          <p:nvPr/>
        </p:nvSpPr>
        <p:spPr>
          <a:xfrm>
            <a:off x="954741" y="322730"/>
            <a:ext cx="10058400" cy="56938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How the Tree Splits and Grows? </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The base algorithm is known as a greedy algorithm, in which the tree is constructed in a top-down recursive divide-and-conquer manner.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start, all the training examples are at the root.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Input data is partitioned recursively based on selected attributes.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Test attributes at each node are selected on the basis of a heuristic or statistical impurity measure example, gini, or information gain (entropy)</a:t>
            </a:r>
            <a:endParaRPr sz="320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4"/>
          <p:cNvSpPr/>
          <p:nvPr/>
        </p:nvSpPr>
        <p:spPr>
          <a:xfrm flipH="1">
            <a:off x="806825" y="2270703"/>
            <a:ext cx="1040802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Entropy = -p log2(p) – q log2(q), where p and q represent the probability of success/failure respectively in a given node.</a:t>
            </a:r>
            <a:endParaRPr sz="2400">
              <a:solidFill>
                <a:schemeClr val="dk1"/>
              </a:solidFill>
              <a:latin typeface="Calibri"/>
              <a:ea typeface="Calibri"/>
              <a:cs typeface="Calibri"/>
              <a:sym typeface="Calibri"/>
            </a:endParaRPr>
          </a:p>
        </p:txBody>
      </p:sp>
      <p:pic>
        <p:nvPicPr>
          <p:cNvPr id="656" name="Google Shape;656;p104"/>
          <p:cNvPicPr preferRelativeResize="0"/>
          <p:nvPr/>
        </p:nvPicPr>
        <p:blipFill rotWithShape="1">
          <a:blip r:embed="rId3">
            <a:alphaModFix/>
          </a:blip>
          <a:srcRect b="0" l="0" r="0" t="0"/>
          <a:stretch/>
        </p:blipFill>
        <p:spPr>
          <a:xfrm>
            <a:off x="1021976" y="1290918"/>
            <a:ext cx="9265023" cy="847164"/>
          </a:xfrm>
          <a:prstGeom prst="rect">
            <a:avLst/>
          </a:prstGeom>
          <a:noFill/>
          <a:ln>
            <a:noFill/>
          </a:ln>
        </p:spPr>
      </p:pic>
      <p:sp>
        <p:nvSpPr>
          <p:cNvPr id="657" name="Google Shape;657;p104"/>
          <p:cNvSpPr/>
          <p:nvPr/>
        </p:nvSpPr>
        <p:spPr>
          <a:xfrm flipH="1">
            <a:off x="658906" y="4413791"/>
            <a:ext cx="848509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Note Default criterion is “gini” as it’s comparatively faster to compute than “entropy”; however both measures give almost identical decisions on split.</a:t>
            </a:r>
            <a:endParaRPr sz="2400">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105"/>
          <p:cNvPicPr preferRelativeResize="0"/>
          <p:nvPr/>
        </p:nvPicPr>
        <p:blipFill rotWithShape="1">
          <a:blip r:embed="rId3">
            <a:alphaModFix/>
          </a:blip>
          <a:srcRect b="0" l="0" r="0" t="0"/>
          <a:stretch/>
        </p:blipFill>
        <p:spPr>
          <a:xfrm>
            <a:off x="1995207" y="1006568"/>
            <a:ext cx="8587628" cy="345785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106"/>
          <p:cNvPicPr preferRelativeResize="0"/>
          <p:nvPr/>
        </p:nvPicPr>
        <p:blipFill rotWithShape="1">
          <a:blip r:embed="rId3">
            <a:alphaModFix/>
          </a:blip>
          <a:srcRect b="0" l="0" r="0" t="0"/>
          <a:stretch/>
        </p:blipFill>
        <p:spPr>
          <a:xfrm>
            <a:off x="678606" y="578224"/>
            <a:ext cx="9352620" cy="2316816"/>
          </a:xfrm>
          <a:prstGeom prst="rect">
            <a:avLst/>
          </a:prstGeom>
          <a:noFill/>
          <a:ln>
            <a:noFill/>
          </a:ln>
        </p:spPr>
      </p:pic>
      <p:pic>
        <p:nvPicPr>
          <p:cNvPr id="668" name="Google Shape;668;p106"/>
          <p:cNvPicPr preferRelativeResize="0"/>
          <p:nvPr/>
        </p:nvPicPr>
        <p:blipFill rotWithShape="1">
          <a:blip r:embed="rId4">
            <a:alphaModFix/>
          </a:blip>
          <a:srcRect b="0" l="0" r="0" t="0"/>
          <a:stretch/>
        </p:blipFill>
        <p:spPr>
          <a:xfrm>
            <a:off x="678606" y="3748100"/>
            <a:ext cx="9769759" cy="174838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107"/>
          <p:cNvPicPr preferRelativeResize="0"/>
          <p:nvPr/>
        </p:nvPicPr>
        <p:blipFill rotWithShape="1">
          <a:blip r:embed="rId3">
            <a:alphaModFix/>
          </a:blip>
          <a:srcRect b="0" l="0" r="0" t="0"/>
          <a:stretch/>
        </p:blipFill>
        <p:spPr>
          <a:xfrm>
            <a:off x="1196789" y="590628"/>
            <a:ext cx="7990074" cy="462907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108"/>
          <p:cNvPicPr preferRelativeResize="0"/>
          <p:nvPr/>
        </p:nvPicPr>
        <p:blipFill rotWithShape="1">
          <a:blip r:embed="rId3">
            <a:alphaModFix/>
          </a:blip>
          <a:srcRect b="0" l="0" r="0" t="0"/>
          <a:stretch/>
        </p:blipFill>
        <p:spPr>
          <a:xfrm>
            <a:off x="2324100" y="1185862"/>
            <a:ext cx="7543800" cy="44862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109"/>
          <p:cNvPicPr preferRelativeResize="0"/>
          <p:nvPr/>
        </p:nvPicPr>
        <p:blipFill rotWithShape="1">
          <a:blip r:embed="rId3">
            <a:alphaModFix/>
          </a:blip>
          <a:srcRect b="0" l="0" r="0" t="0"/>
          <a:stretch/>
        </p:blipFill>
        <p:spPr>
          <a:xfrm>
            <a:off x="1440039" y="1156447"/>
            <a:ext cx="8256411" cy="40299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1"/>
          <p:cNvSpPr/>
          <p:nvPr/>
        </p:nvSpPr>
        <p:spPr>
          <a:xfrm>
            <a:off x="470647" y="699247"/>
            <a:ext cx="8673353" cy="42780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C00000"/>
                </a:solidFill>
                <a:latin typeface="Calibri"/>
                <a:ea typeface="Calibri"/>
                <a:cs typeface="Calibri"/>
                <a:sym typeface="Calibri"/>
              </a:rPr>
              <a:t>Phase 4: Modeling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rgbClr val="1F3864"/>
                </a:solidFill>
                <a:latin typeface="Calibri"/>
                <a:ea typeface="Calibri"/>
                <a:cs typeface="Calibri"/>
                <a:sym typeface="Calibri"/>
              </a:rPr>
              <a:t>There are multiple machine learning algorithms available to solve a given problem. So various appropriate machine learning algorithms are applied onto the clean dataset, and their parameters are tuned to the optimal possible values. Model performance for each of the applied models is recorded.</a:t>
            </a:r>
            <a:endParaRPr sz="2800">
              <a:solidFill>
                <a:srgbClr val="1F3864"/>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110"/>
          <p:cNvPicPr preferRelativeResize="0"/>
          <p:nvPr/>
        </p:nvPicPr>
        <p:blipFill rotWithShape="1">
          <a:blip r:embed="rId3">
            <a:alphaModFix/>
          </a:blip>
          <a:srcRect b="0" l="0" r="0" t="0"/>
          <a:stretch/>
        </p:blipFill>
        <p:spPr>
          <a:xfrm>
            <a:off x="1442316" y="1210235"/>
            <a:ext cx="9046390" cy="388087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111"/>
          <p:cNvPicPr preferRelativeResize="0"/>
          <p:nvPr/>
        </p:nvPicPr>
        <p:blipFill rotWithShape="1">
          <a:blip r:embed="rId3">
            <a:alphaModFix/>
          </a:blip>
          <a:srcRect b="0" l="0" r="0" t="0"/>
          <a:stretch/>
        </p:blipFill>
        <p:spPr>
          <a:xfrm>
            <a:off x="1842247" y="757909"/>
            <a:ext cx="7901828" cy="496185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2"/>
          <p:cNvSpPr/>
          <p:nvPr/>
        </p:nvSpPr>
        <p:spPr>
          <a:xfrm>
            <a:off x="234176" y="412595"/>
            <a:ext cx="8909824" cy="233910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Support Vector Machine (SVM)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Vladimir N. Vapnik and Alexey Ya. Chervonenkis in 1963 proposed SVM. The key objective of SVM is to draw a hyperplane that separates the two classes optimally such that the margin is maximum between the hyperplane and the observations. Figure 3-15 illustrates that there is the possibility of different hyperplanes. However the objective of SVM is to find the one which gives us a high margin.</a:t>
            </a:r>
            <a:endParaRPr sz="1800">
              <a:solidFill>
                <a:schemeClr val="dk1"/>
              </a:solidFill>
              <a:latin typeface="Calibri"/>
              <a:ea typeface="Calibri"/>
              <a:cs typeface="Calibri"/>
              <a:sym typeface="Calibri"/>
            </a:endParaRPr>
          </a:p>
        </p:txBody>
      </p:sp>
      <p:pic>
        <p:nvPicPr>
          <p:cNvPr id="699" name="Google Shape;699;p112"/>
          <p:cNvPicPr preferRelativeResize="0"/>
          <p:nvPr/>
        </p:nvPicPr>
        <p:blipFill rotWithShape="1">
          <a:blip r:embed="rId3">
            <a:alphaModFix/>
          </a:blip>
          <a:srcRect b="0" l="0" r="0" t="0"/>
          <a:stretch/>
        </p:blipFill>
        <p:spPr>
          <a:xfrm>
            <a:off x="1464875" y="3690937"/>
            <a:ext cx="6853935" cy="254259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3"/>
          <p:cNvSpPr/>
          <p:nvPr/>
        </p:nvSpPr>
        <p:spPr>
          <a:xfrm>
            <a:off x="100361" y="256478"/>
            <a:ext cx="1171993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73239"/>
                </a:solidFill>
                <a:latin typeface="Arial"/>
                <a:ea typeface="Arial"/>
                <a:cs typeface="Arial"/>
                <a:sym typeface="Arial"/>
              </a:rPr>
              <a:t>Support Vector Machine (SVM) is a relatively simple </a:t>
            </a:r>
            <a:r>
              <a:rPr b="1" lang="en-US" sz="1800">
                <a:solidFill>
                  <a:srgbClr val="273239"/>
                </a:solidFill>
                <a:latin typeface="Arial"/>
                <a:ea typeface="Arial"/>
                <a:cs typeface="Arial"/>
                <a:sym typeface="Arial"/>
              </a:rPr>
              <a:t>Supervised Machine Learning Algorithm</a:t>
            </a:r>
            <a:r>
              <a:rPr lang="en-US" sz="1800">
                <a:solidFill>
                  <a:srgbClr val="273239"/>
                </a:solidFill>
                <a:latin typeface="Arial"/>
                <a:ea typeface="Arial"/>
                <a:cs typeface="Arial"/>
                <a:sym typeface="Arial"/>
              </a:rPr>
              <a:t> used for classification and/or regression. It is more preferred for classification but is sometimes very useful for regression as well. Basically, SVM finds a hyper-plane that creates a boundary between the types of data. In 2-dimensional space, this hyper-plane is nothing but a line.</a:t>
            </a:r>
            <a:br>
              <a:rPr lang="en-US" sz="1800">
                <a:solidFill>
                  <a:schemeClr val="dk1"/>
                </a:solidFill>
                <a:latin typeface="Calibri"/>
                <a:ea typeface="Calibri"/>
                <a:cs typeface="Calibri"/>
                <a:sym typeface="Calibri"/>
              </a:rPr>
            </a:br>
            <a:r>
              <a:rPr lang="en-US" sz="1800">
                <a:solidFill>
                  <a:srgbClr val="273239"/>
                </a:solidFill>
                <a:latin typeface="Arial"/>
                <a:ea typeface="Arial"/>
                <a:cs typeface="Arial"/>
                <a:sym typeface="Arial"/>
              </a:rPr>
              <a:t>In SVM, we plot each data item in the dataset in an N-dimensional space, where N is the number of features/attributes in the data. Next, find the optimal hyperplane to separate the data. So by this, you must have understood that inherently, SVM can only perform binary classification (i.e., choose between two classes). However, there are various techniques to use for multi-class problems.</a:t>
            </a:r>
            <a:endParaRPr sz="1800">
              <a:solidFill>
                <a:schemeClr val="dk1"/>
              </a:solidFill>
              <a:latin typeface="Calibri"/>
              <a:ea typeface="Calibri"/>
              <a:cs typeface="Calibri"/>
              <a:sym typeface="Calibri"/>
            </a:endParaRPr>
          </a:p>
        </p:txBody>
      </p:sp>
      <p:sp>
        <p:nvSpPr>
          <p:cNvPr id="705" name="Google Shape;705;p113"/>
          <p:cNvSpPr/>
          <p:nvPr/>
        </p:nvSpPr>
        <p:spPr>
          <a:xfrm>
            <a:off x="223024" y="2999678"/>
            <a:ext cx="11441152"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73239"/>
                </a:solidFill>
                <a:latin typeface="Arial"/>
                <a:ea typeface="Arial"/>
                <a:cs typeface="Arial"/>
                <a:sym typeface="Arial"/>
              </a:rPr>
              <a:t>Support Vector Machine for Multi-CLass Problems</a:t>
            </a:r>
            <a:br>
              <a:rPr lang="en-US" sz="1800">
                <a:solidFill>
                  <a:srgbClr val="273239"/>
                </a:solidFill>
                <a:latin typeface="Arial"/>
                <a:ea typeface="Arial"/>
                <a:cs typeface="Arial"/>
                <a:sym typeface="Arial"/>
              </a:rPr>
            </a:br>
            <a:r>
              <a:rPr lang="en-US" sz="1800">
                <a:solidFill>
                  <a:srgbClr val="273239"/>
                </a:solidFill>
                <a:latin typeface="Arial"/>
                <a:ea typeface="Arial"/>
                <a:cs typeface="Arial"/>
                <a:sym typeface="Arial"/>
              </a:rPr>
              <a:t>To perform SVM on multi-class problems, we can create a binary classifier for each class of the data. The two results of each classifier will be :</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Arial"/>
                <a:ea typeface="Arial"/>
                <a:cs typeface="Arial"/>
                <a:sym typeface="Arial"/>
              </a:rPr>
              <a:t>The data point belongs to that class OR</a:t>
            </a:r>
            <a:endParaRPr/>
          </a:p>
          <a:p>
            <a:pPr indent="0" lvl="0" marL="0" marR="0" rtl="0" algn="l">
              <a:spcBef>
                <a:spcPts val="0"/>
              </a:spcBef>
              <a:spcAft>
                <a:spcPts val="0"/>
              </a:spcAft>
              <a:buClr>
                <a:schemeClr val="dk1"/>
              </a:buClr>
              <a:buSzPts val="1800"/>
              <a:buFont typeface="Arial"/>
              <a:buNone/>
            </a:pPr>
            <a:r>
              <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Arial"/>
                <a:ea typeface="Arial"/>
                <a:cs typeface="Arial"/>
                <a:sym typeface="Arial"/>
              </a:rPr>
              <a:t>The data point does not belong to that class.</a:t>
            </a:r>
            <a:endParaRPr/>
          </a:p>
          <a:p>
            <a:pPr indent="0" lvl="0" marL="0" marR="0" rtl="0" algn="l">
              <a:spcBef>
                <a:spcPts val="0"/>
              </a:spcBef>
              <a:spcAft>
                <a:spcPts val="0"/>
              </a:spcAft>
              <a:buClr>
                <a:schemeClr val="dk1"/>
              </a:buClr>
              <a:buSzPts val="1800"/>
              <a:buFont typeface="Arial"/>
              <a:buNone/>
            </a:pPr>
            <a:r>
              <a:t/>
            </a:r>
            <a:endParaRPr sz="1800">
              <a:solidFill>
                <a:srgbClr val="273239"/>
              </a:solidFill>
              <a:latin typeface="Arial"/>
              <a:ea typeface="Arial"/>
              <a:cs typeface="Arial"/>
              <a:sym typeface="Arial"/>
            </a:endParaRPr>
          </a:p>
          <a:p>
            <a:pPr indent="0" lvl="0" marL="0" marR="0" rtl="0" algn="l">
              <a:spcBef>
                <a:spcPts val="0"/>
              </a:spcBef>
              <a:spcAft>
                <a:spcPts val="0"/>
              </a:spcAft>
              <a:buNone/>
            </a:pPr>
            <a:r>
              <a:rPr lang="en-US" sz="1800">
                <a:solidFill>
                  <a:srgbClr val="273239"/>
                </a:solidFill>
                <a:latin typeface="Arial"/>
                <a:ea typeface="Arial"/>
                <a:cs typeface="Arial"/>
                <a:sym typeface="Arial"/>
              </a:rPr>
              <a:t>For example, in a class of fruits, to perform multi-class classification, we can create a binary classifier for each fruit. For say, the ‘mango’ class, there will be a binary classifier to predict if it IS a mango OR it is NOT a mango. The classifier with the highest score is chosen as the output of the SVM.</a:t>
            </a:r>
            <a:endParaRPr b="0" i="0" sz="1800">
              <a:solidFill>
                <a:srgbClr val="273239"/>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114"/>
          <p:cNvPicPr preferRelativeResize="0"/>
          <p:nvPr/>
        </p:nvPicPr>
        <p:blipFill rotWithShape="1">
          <a:blip r:embed="rId3">
            <a:alphaModFix/>
          </a:blip>
          <a:srcRect b="0" l="0" r="0" t="0"/>
          <a:stretch/>
        </p:blipFill>
        <p:spPr>
          <a:xfrm>
            <a:off x="1453571" y="1326995"/>
            <a:ext cx="8323841" cy="376888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115"/>
          <p:cNvPicPr preferRelativeResize="0"/>
          <p:nvPr/>
        </p:nvPicPr>
        <p:blipFill rotWithShape="1">
          <a:blip r:embed="rId3">
            <a:alphaModFix/>
          </a:blip>
          <a:srcRect b="0" l="0" r="0" t="0"/>
          <a:stretch/>
        </p:blipFill>
        <p:spPr>
          <a:xfrm>
            <a:off x="1486893" y="1237785"/>
            <a:ext cx="8385769" cy="398667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116"/>
          <p:cNvPicPr preferRelativeResize="0"/>
          <p:nvPr/>
        </p:nvPicPr>
        <p:blipFill rotWithShape="1">
          <a:blip r:embed="rId3">
            <a:alphaModFix/>
          </a:blip>
          <a:srcRect b="0" l="0" r="0" t="0"/>
          <a:stretch/>
        </p:blipFill>
        <p:spPr>
          <a:xfrm>
            <a:off x="1398039" y="1092821"/>
            <a:ext cx="8193636" cy="407449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117"/>
          <p:cNvPicPr preferRelativeResize="0"/>
          <p:nvPr/>
        </p:nvPicPr>
        <p:blipFill rotWithShape="1">
          <a:blip r:embed="rId3">
            <a:alphaModFix/>
          </a:blip>
          <a:srcRect b="0" l="0" r="0" t="0"/>
          <a:stretch/>
        </p:blipFill>
        <p:spPr>
          <a:xfrm>
            <a:off x="1393902" y="662330"/>
            <a:ext cx="8312073" cy="489074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118"/>
          <p:cNvPicPr preferRelativeResize="0"/>
          <p:nvPr/>
        </p:nvPicPr>
        <p:blipFill rotWithShape="1">
          <a:blip r:embed="rId3">
            <a:alphaModFix/>
          </a:blip>
          <a:srcRect b="0" l="0" r="0" t="0"/>
          <a:stretch/>
        </p:blipFill>
        <p:spPr>
          <a:xfrm>
            <a:off x="1683835" y="860637"/>
            <a:ext cx="7979278" cy="4644813"/>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119"/>
          <p:cNvPicPr preferRelativeResize="0"/>
          <p:nvPr/>
        </p:nvPicPr>
        <p:blipFill rotWithShape="1">
          <a:blip r:embed="rId3">
            <a:alphaModFix/>
          </a:blip>
          <a:srcRect b="0" l="0" r="0" t="0"/>
          <a:stretch/>
        </p:blipFill>
        <p:spPr>
          <a:xfrm>
            <a:off x="956432" y="1315845"/>
            <a:ext cx="8811455" cy="36228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p:nvPr/>
        </p:nvSpPr>
        <p:spPr>
          <a:xfrm>
            <a:off x="336175" y="537883"/>
            <a:ext cx="11416553" cy="44319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1F3864"/>
                </a:solidFill>
                <a:latin typeface="Calibri"/>
                <a:ea typeface="Calibri"/>
                <a:cs typeface="Calibri"/>
                <a:sym typeface="Calibri"/>
              </a:rPr>
              <a:t>Phase 5: Evaluation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rgbClr val="1F3864"/>
                </a:solidFill>
                <a:latin typeface="Calibri"/>
                <a:ea typeface="Calibri"/>
                <a:cs typeface="Calibri"/>
                <a:sym typeface="Calibri"/>
              </a:rPr>
              <a:t>In this stage a benchmarking exercise will be carried out among all the different models that were identified to have been giving high accuracy. Model will be tested against data that was not used as part of the training to evaluate its performance consistency. The results will be verified against the business requirement identified in phase 1. The subject matter experts from the business will be involved to ensure that the model results are accurate and usable as per required by the project objective.</a:t>
            </a:r>
            <a:endParaRPr sz="2800">
              <a:solidFill>
                <a:srgbClr val="1F3864"/>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120"/>
          <p:cNvPicPr preferRelativeResize="0"/>
          <p:nvPr/>
        </p:nvPicPr>
        <p:blipFill rotWithShape="1">
          <a:blip r:embed="rId3">
            <a:alphaModFix/>
          </a:blip>
          <a:srcRect b="0" l="0" r="0" t="0"/>
          <a:stretch/>
        </p:blipFill>
        <p:spPr>
          <a:xfrm>
            <a:off x="1361597" y="1360449"/>
            <a:ext cx="8320565" cy="363541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121"/>
          <p:cNvPicPr preferRelativeResize="0"/>
          <p:nvPr/>
        </p:nvPicPr>
        <p:blipFill rotWithShape="1">
          <a:blip r:embed="rId3">
            <a:alphaModFix/>
          </a:blip>
          <a:srcRect b="0" l="0" r="0" t="0"/>
          <a:stretch/>
        </p:blipFill>
        <p:spPr>
          <a:xfrm>
            <a:off x="1650381" y="1300595"/>
            <a:ext cx="8146082" cy="390005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122"/>
          <p:cNvPicPr preferRelativeResize="0"/>
          <p:nvPr/>
        </p:nvPicPr>
        <p:blipFill rotWithShape="1">
          <a:blip r:embed="rId3">
            <a:alphaModFix/>
          </a:blip>
          <a:srcRect b="0" l="0" r="0" t="0"/>
          <a:stretch/>
        </p:blipFill>
        <p:spPr>
          <a:xfrm>
            <a:off x="1121813" y="892098"/>
            <a:ext cx="8541300" cy="4356177"/>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123"/>
          <p:cNvPicPr preferRelativeResize="0"/>
          <p:nvPr/>
        </p:nvPicPr>
        <p:blipFill rotWithShape="1">
          <a:blip r:embed="rId3">
            <a:alphaModFix/>
          </a:blip>
          <a:srcRect b="0" l="0" r="0" t="0"/>
          <a:stretch/>
        </p:blipFill>
        <p:spPr>
          <a:xfrm>
            <a:off x="2557462" y="671512"/>
            <a:ext cx="7077075" cy="55149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4"/>
          <p:cNvSpPr/>
          <p:nvPr/>
        </p:nvSpPr>
        <p:spPr>
          <a:xfrm>
            <a:off x="628185" y="523636"/>
            <a:ext cx="10734907"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73239"/>
                </a:solidFill>
                <a:latin typeface="Arial"/>
                <a:ea typeface="Arial"/>
                <a:cs typeface="Arial"/>
                <a:sym typeface="Arial"/>
              </a:rPr>
              <a:t>Important Parameters in Kernelized SVC ( Support Vector Classifier)</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Calibri"/>
              <a:buAutoNum type="arabicPeriod"/>
            </a:pPr>
            <a:r>
              <a:rPr b="1" lang="en-US" sz="1800">
                <a:solidFill>
                  <a:srgbClr val="273239"/>
                </a:solidFill>
                <a:latin typeface="Arial"/>
                <a:ea typeface="Arial"/>
                <a:cs typeface="Arial"/>
                <a:sym typeface="Arial"/>
              </a:rPr>
              <a:t>The Kernel</a:t>
            </a:r>
            <a:r>
              <a:rPr lang="en-US" sz="1800">
                <a:solidFill>
                  <a:srgbClr val="273239"/>
                </a:solidFill>
                <a:latin typeface="Arial"/>
                <a:ea typeface="Arial"/>
                <a:cs typeface="Arial"/>
                <a:sym typeface="Arial"/>
              </a:rPr>
              <a:t> : The kernel, is selected based on the type of data and also the type of transformation. By default, the kernel is Radial Basis Function Kernel (RBF).</a:t>
            </a:r>
            <a:endParaRPr/>
          </a:p>
          <a:p>
            <a:pPr indent="0" lvl="0" marL="0" marR="0" rtl="0" algn="l">
              <a:spcBef>
                <a:spcPts val="0"/>
              </a:spcBef>
              <a:spcAft>
                <a:spcPts val="0"/>
              </a:spcAft>
              <a:buClr>
                <a:schemeClr val="dk1"/>
              </a:buClr>
              <a:buSzPts val="1800"/>
              <a:buFont typeface="Calibri"/>
              <a:buNone/>
            </a:pPr>
            <a:r>
              <a:t/>
            </a:r>
            <a:endParaRPr sz="1800">
              <a:solidFill>
                <a:srgbClr val="273239"/>
              </a:solidFill>
              <a:latin typeface="Arial"/>
              <a:ea typeface="Arial"/>
              <a:cs typeface="Arial"/>
              <a:sym typeface="Arial"/>
            </a:endParaRPr>
          </a:p>
          <a:p>
            <a:pPr indent="0" lvl="0" marL="0" marR="0" rtl="0" algn="l">
              <a:spcBef>
                <a:spcPts val="0"/>
              </a:spcBef>
              <a:spcAft>
                <a:spcPts val="0"/>
              </a:spcAft>
              <a:buClr>
                <a:schemeClr val="dk1"/>
              </a:buClr>
              <a:buSzPts val="1800"/>
              <a:buFont typeface="Calibri"/>
              <a:buNone/>
            </a:pPr>
            <a:r>
              <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Calibri"/>
              <a:buAutoNum type="arabicPeriod"/>
            </a:pPr>
            <a:r>
              <a:rPr b="1" lang="en-US" sz="1800">
                <a:solidFill>
                  <a:srgbClr val="273239"/>
                </a:solidFill>
                <a:latin typeface="Arial"/>
                <a:ea typeface="Arial"/>
                <a:cs typeface="Arial"/>
                <a:sym typeface="Arial"/>
              </a:rPr>
              <a:t>Gamma</a:t>
            </a:r>
            <a:r>
              <a:rPr lang="en-US" sz="1800">
                <a:solidFill>
                  <a:srgbClr val="273239"/>
                </a:solidFill>
                <a:latin typeface="Arial"/>
                <a:ea typeface="Arial"/>
                <a:cs typeface="Arial"/>
                <a:sym typeface="Arial"/>
              </a:rPr>
              <a:t> : This parameter decides how far the influence of a single training example reaches during transformation, which in turn affects how tightly the decision boundaries end up surrounding points in the input space. If there is a small value of gamma, points farther apart are considered similar. So more points are grouped together and have smoother decision boundaries (may be less accurate). Larger values of gamma cause points to be closer together (may cause overfitting).</a:t>
            </a:r>
            <a:endParaRPr/>
          </a:p>
          <a:p>
            <a:pPr indent="0" lvl="0" marL="0" marR="0" rtl="0" algn="l">
              <a:spcBef>
                <a:spcPts val="0"/>
              </a:spcBef>
              <a:spcAft>
                <a:spcPts val="0"/>
              </a:spcAft>
              <a:buClr>
                <a:schemeClr val="dk1"/>
              </a:buClr>
              <a:buSzPts val="1800"/>
              <a:buFont typeface="Calibri"/>
              <a:buNone/>
            </a:pPr>
            <a:r>
              <a:t/>
            </a:r>
            <a:endParaRPr sz="1800">
              <a:solidFill>
                <a:srgbClr val="273239"/>
              </a:solidFill>
              <a:latin typeface="Arial"/>
              <a:ea typeface="Arial"/>
              <a:cs typeface="Arial"/>
              <a:sym typeface="Arial"/>
            </a:endParaRPr>
          </a:p>
          <a:p>
            <a:pPr indent="0" lvl="0" marL="0" marR="0" rtl="0" algn="l">
              <a:spcBef>
                <a:spcPts val="0"/>
              </a:spcBef>
              <a:spcAft>
                <a:spcPts val="0"/>
              </a:spcAft>
              <a:buClr>
                <a:schemeClr val="dk1"/>
              </a:buClr>
              <a:buSzPts val="1800"/>
              <a:buFont typeface="Calibri"/>
              <a:buNone/>
            </a:pPr>
            <a:r>
              <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Calibri"/>
              <a:buAutoNum type="arabicPeriod"/>
            </a:pPr>
            <a:r>
              <a:rPr b="1" lang="en-US" sz="1800">
                <a:solidFill>
                  <a:srgbClr val="273239"/>
                </a:solidFill>
                <a:latin typeface="Arial"/>
                <a:ea typeface="Arial"/>
                <a:cs typeface="Arial"/>
                <a:sym typeface="Arial"/>
              </a:rPr>
              <a:t>The ‘C’ parameter </a:t>
            </a:r>
            <a:r>
              <a:rPr lang="en-US" sz="1800">
                <a:solidFill>
                  <a:srgbClr val="273239"/>
                </a:solidFill>
                <a:latin typeface="Arial"/>
                <a:ea typeface="Arial"/>
                <a:cs typeface="Arial"/>
                <a:sym typeface="Arial"/>
              </a:rPr>
              <a:t>: This parameter controls the amount of regularization applied on the data. Large values of C mean low regularization which in turn causes the training data to fit very well (may cause overfitting). Lower values of C mean higher regularization which causes the model to be more tolerant of errors (may lead to lower accuracy).</a:t>
            </a:r>
            <a:endParaRPr b="0" i="0" sz="1800">
              <a:solidFill>
                <a:srgbClr val="273239"/>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5"/>
          <p:cNvSpPr/>
          <p:nvPr/>
        </p:nvSpPr>
        <p:spPr>
          <a:xfrm>
            <a:off x="847165" y="416859"/>
            <a:ext cx="10421470"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575757"/>
                </a:solidFill>
                <a:latin typeface="georgia"/>
                <a:ea typeface="georgia"/>
                <a:cs typeface="georgia"/>
                <a:sym typeface="georgia"/>
              </a:rPr>
              <a:t>When the </a:t>
            </a:r>
            <a:r>
              <a:rPr b="1" lang="en-US" sz="2800">
                <a:solidFill>
                  <a:srgbClr val="575757"/>
                </a:solidFill>
                <a:latin typeface="georgia"/>
                <a:ea typeface="georgia"/>
                <a:cs typeface="georgia"/>
                <a:sym typeface="georgia"/>
              </a:rPr>
              <a:t>data set is linearly inseparable </a:t>
            </a:r>
            <a:r>
              <a:rPr lang="en-US" sz="2800">
                <a:solidFill>
                  <a:srgbClr val="575757"/>
                </a:solidFill>
                <a:latin typeface="georgia"/>
                <a:ea typeface="georgia"/>
                <a:cs typeface="georgia"/>
                <a:sym typeface="georgia"/>
              </a:rPr>
              <a:t>or in other words, the data set is non-linear, it is </a:t>
            </a:r>
            <a:r>
              <a:rPr b="1" lang="en-US" sz="2800">
                <a:solidFill>
                  <a:srgbClr val="575757"/>
                </a:solidFill>
                <a:latin typeface="georgia"/>
                <a:ea typeface="georgia"/>
                <a:cs typeface="georgia"/>
                <a:sym typeface="georgia"/>
              </a:rPr>
              <a:t>recommended</a:t>
            </a:r>
            <a:r>
              <a:rPr lang="en-US" sz="2800">
                <a:solidFill>
                  <a:srgbClr val="575757"/>
                </a:solidFill>
                <a:latin typeface="georgia"/>
                <a:ea typeface="georgia"/>
                <a:cs typeface="georgia"/>
                <a:sym typeface="georgia"/>
              </a:rPr>
              <a:t> to use </a:t>
            </a:r>
            <a:r>
              <a:rPr b="1" lang="en-US" sz="2800">
                <a:solidFill>
                  <a:srgbClr val="575757"/>
                </a:solidFill>
                <a:latin typeface="georgia"/>
                <a:ea typeface="georgia"/>
                <a:cs typeface="georgia"/>
                <a:sym typeface="georgia"/>
              </a:rPr>
              <a:t>kernel functions</a:t>
            </a:r>
            <a:r>
              <a:rPr lang="en-US" sz="2800">
                <a:solidFill>
                  <a:srgbClr val="575757"/>
                </a:solidFill>
                <a:latin typeface="georgia"/>
                <a:ea typeface="georgia"/>
                <a:cs typeface="georgia"/>
                <a:sym typeface="georgia"/>
              </a:rPr>
              <a:t> such as </a:t>
            </a:r>
            <a:r>
              <a:rPr b="1" lang="en-US" sz="2800">
                <a:solidFill>
                  <a:srgbClr val="575757"/>
                </a:solidFill>
                <a:latin typeface="georgia"/>
                <a:ea typeface="georgia"/>
                <a:cs typeface="georgia"/>
                <a:sym typeface="georgia"/>
              </a:rPr>
              <a:t>RBF</a:t>
            </a:r>
            <a:r>
              <a:rPr lang="en-US" sz="2800">
                <a:solidFill>
                  <a:srgbClr val="575757"/>
                </a:solidFill>
                <a:latin typeface="georgia"/>
                <a:ea typeface="georgia"/>
                <a:cs typeface="georgia"/>
                <a:sym typeface="georgia"/>
              </a:rPr>
              <a:t>. For a linearly separable dataset (linear dataset) one could use linear kernel function (kernel=”linear”). Getting a good understanding of when to use kernel functions will help train the most optimal model using the SVM algorithm. We will use</a:t>
            </a:r>
            <a:r>
              <a:rPr b="1" lang="en-US" sz="2800">
                <a:solidFill>
                  <a:srgbClr val="575757"/>
                </a:solidFill>
                <a:latin typeface="georgia"/>
                <a:ea typeface="georgia"/>
                <a:cs typeface="georgia"/>
                <a:sym typeface="georgia"/>
              </a:rPr>
              <a:t> Sklearn Breast Cancer</a:t>
            </a:r>
            <a:r>
              <a:rPr lang="en-US" sz="2800">
                <a:solidFill>
                  <a:srgbClr val="575757"/>
                </a:solidFill>
                <a:latin typeface="georgia"/>
                <a:ea typeface="georgia"/>
                <a:cs typeface="georgia"/>
                <a:sym typeface="georgia"/>
              </a:rPr>
              <a:t> data set to understand SVM RBF kernel concepts in this post. The scatter plot given below represents the fact that the dataset is linearly inseparable and it may be a good idea to apply the </a:t>
            </a:r>
            <a:r>
              <a:rPr b="1" lang="en-US" sz="2800">
                <a:solidFill>
                  <a:srgbClr val="575757"/>
                </a:solidFill>
                <a:latin typeface="georgia"/>
                <a:ea typeface="georgia"/>
                <a:cs typeface="georgia"/>
                <a:sym typeface="georgia"/>
              </a:rPr>
              <a:t>kernel method</a:t>
            </a:r>
            <a:r>
              <a:rPr lang="en-US" sz="2800">
                <a:solidFill>
                  <a:srgbClr val="575757"/>
                </a:solidFill>
                <a:latin typeface="georgia"/>
                <a:ea typeface="georgia"/>
                <a:cs typeface="georgia"/>
                <a:sym typeface="georgia"/>
              </a:rPr>
              <a:t> for training the model</a:t>
            </a:r>
            <a:endParaRPr sz="2800">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6"/>
          <p:cNvSpPr/>
          <p:nvPr/>
        </p:nvSpPr>
        <p:spPr>
          <a:xfrm>
            <a:off x="161365" y="201706"/>
            <a:ext cx="11685494"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575757"/>
                </a:solidFill>
                <a:latin typeface="georgia"/>
                <a:ea typeface="georgia"/>
                <a:cs typeface="georgia"/>
                <a:sym typeface="georgia"/>
              </a:rPr>
              <a:t>Kernel Parameter – Gamma Values</a:t>
            </a:r>
            <a:endParaRPr/>
          </a:p>
          <a:p>
            <a:pPr indent="0" lvl="0" marL="0" marR="0" rtl="0" algn="l">
              <a:spcBef>
                <a:spcPts val="0"/>
              </a:spcBef>
              <a:spcAft>
                <a:spcPts val="0"/>
              </a:spcAft>
              <a:buNone/>
            </a:pPr>
            <a:r>
              <a:rPr lang="en-US" sz="1800">
                <a:solidFill>
                  <a:srgbClr val="575757"/>
                </a:solidFill>
                <a:latin typeface="georgia"/>
                <a:ea typeface="georgia"/>
                <a:cs typeface="georgia"/>
                <a:sym typeface="georgia"/>
              </a:rPr>
              <a:t>The gamma parameter defines how far the influence of a single training example reaches, with low values meaning ‘far’ and high values meaning ‘close’. The lower values of gamma result in models with lower accuracy and the same as the higher values of gamma. It is the intermediate values of gamma which gives a model with good decision boundaries. The same is shown in the plots given in fig 2.</a:t>
            </a:r>
            <a:endParaRPr/>
          </a:p>
          <a:p>
            <a:pPr indent="0" lvl="0" marL="0" marR="0" rtl="0" algn="l">
              <a:spcBef>
                <a:spcPts val="0"/>
              </a:spcBef>
              <a:spcAft>
                <a:spcPts val="0"/>
              </a:spcAft>
              <a:buNone/>
            </a:pPr>
            <a:r>
              <a:rPr lang="en-US" sz="1800">
                <a:solidFill>
                  <a:srgbClr val="575757"/>
                </a:solidFill>
                <a:latin typeface="georgia"/>
                <a:ea typeface="georgia"/>
                <a:cs typeface="georgia"/>
                <a:sym typeface="georgia"/>
              </a:rPr>
              <a:t>The plots below represent decision boundaries for different values of gamma with the value of C set as 0.1 for illustration purposes. Note that as the Gamma value increases, the decision boundaries classify the points correctly. However, after a certain point (Gamma = 1.0 and onwards in the diagram below), the model accuracy decreases. It can thus be understood that the selection of appropriate values of Gamma is important. Here is the code which is used.</a:t>
            </a:r>
            <a:endParaRPr b="0" i="0" sz="1800">
              <a:solidFill>
                <a:srgbClr val="575757"/>
              </a:solidFill>
              <a:latin typeface="georgia"/>
              <a:ea typeface="georgia"/>
              <a:cs typeface="georgia"/>
              <a:sym typeface="georgia"/>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127"/>
          <p:cNvPicPr preferRelativeResize="0"/>
          <p:nvPr/>
        </p:nvPicPr>
        <p:blipFill rotWithShape="1">
          <a:blip r:embed="rId3">
            <a:alphaModFix/>
          </a:blip>
          <a:srcRect b="0" l="0" r="0" t="0"/>
          <a:stretch/>
        </p:blipFill>
        <p:spPr>
          <a:xfrm>
            <a:off x="1494263" y="-32988"/>
            <a:ext cx="7678312" cy="5776563"/>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8"/>
          <p:cNvSpPr/>
          <p:nvPr/>
        </p:nvSpPr>
        <p:spPr>
          <a:xfrm>
            <a:off x="645459" y="457200"/>
            <a:ext cx="10865223" cy="3139321"/>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575757"/>
              </a:buClr>
              <a:buSzPts val="1800"/>
              <a:buFont typeface="Arial"/>
              <a:buChar char="•"/>
            </a:pPr>
            <a:r>
              <a:rPr lang="en-US" sz="1800">
                <a:solidFill>
                  <a:srgbClr val="575757"/>
                </a:solidFill>
                <a:latin typeface="georgia"/>
                <a:ea typeface="georgia"/>
                <a:cs typeface="georgia"/>
                <a:sym typeface="georgia"/>
              </a:rPr>
              <a:t>When </a:t>
            </a:r>
            <a:r>
              <a:rPr b="1" lang="en-US" sz="1800">
                <a:solidFill>
                  <a:srgbClr val="575757"/>
                </a:solidFill>
                <a:latin typeface="georgia"/>
                <a:ea typeface="georgia"/>
                <a:cs typeface="georgia"/>
                <a:sym typeface="georgia"/>
              </a:rPr>
              <a:t>gamma is very small</a:t>
            </a:r>
            <a:r>
              <a:rPr lang="en-US" sz="1800">
                <a:solidFill>
                  <a:srgbClr val="575757"/>
                </a:solidFill>
                <a:latin typeface="georgia"/>
                <a:ea typeface="georgia"/>
                <a:cs typeface="georgia"/>
                <a:sym typeface="georgia"/>
              </a:rPr>
              <a:t> (0.008 or 0.01), the model is too constrained and cannot capture the complexity or “shape” of the data. The region of influence of any selected support vector would include the whole training set. </a:t>
            </a:r>
            <a:r>
              <a:rPr b="1" lang="en-US" sz="1800">
                <a:solidFill>
                  <a:srgbClr val="575757"/>
                </a:solidFill>
                <a:latin typeface="georgia"/>
                <a:ea typeface="georgia"/>
                <a:cs typeface="georgia"/>
                <a:sym typeface="georgia"/>
              </a:rPr>
              <a:t>The resulting model will behave similarly to a linear model </a:t>
            </a:r>
            <a:r>
              <a:rPr lang="en-US" sz="1800">
                <a:solidFill>
                  <a:srgbClr val="575757"/>
                </a:solidFill>
                <a:latin typeface="georgia"/>
                <a:ea typeface="georgia"/>
                <a:cs typeface="georgia"/>
                <a:sym typeface="georgia"/>
              </a:rPr>
              <a:t>with a set of hyperplanes that separate the centers of a high density of any pair of two classes. Compare with the diagram in the next section where the decision boundaries for a model trained with a linear kernel is shown.</a:t>
            </a:r>
            <a:endParaRPr/>
          </a:p>
          <a:p>
            <a:pPr indent="-114300" lvl="0" marL="0" marR="0" rtl="0" algn="l">
              <a:spcBef>
                <a:spcPts val="0"/>
              </a:spcBef>
              <a:spcAft>
                <a:spcPts val="0"/>
              </a:spcAft>
              <a:buClr>
                <a:srgbClr val="575757"/>
              </a:buClr>
              <a:buSzPts val="1800"/>
              <a:buFont typeface="Arial"/>
              <a:buChar char="•"/>
            </a:pPr>
            <a:r>
              <a:rPr lang="en-US" sz="1800">
                <a:solidFill>
                  <a:srgbClr val="575757"/>
                </a:solidFill>
                <a:latin typeface="georgia"/>
                <a:ea typeface="georgia"/>
                <a:cs typeface="georgia"/>
                <a:sym typeface="georgia"/>
              </a:rPr>
              <a:t>For </a:t>
            </a:r>
            <a:r>
              <a:rPr b="1" lang="en-US" sz="1800">
                <a:solidFill>
                  <a:srgbClr val="575757"/>
                </a:solidFill>
                <a:latin typeface="georgia"/>
                <a:ea typeface="georgia"/>
                <a:cs typeface="georgia"/>
                <a:sym typeface="georgia"/>
              </a:rPr>
              <a:t>intermediate values of gamma</a:t>
            </a:r>
            <a:r>
              <a:rPr lang="en-US" sz="1800">
                <a:solidFill>
                  <a:srgbClr val="575757"/>
                </a:solidFill>
                <a:latin typeface="georgia"/>
                <a:ea typeface="georgia"/>
                <a:cs typeface="georgia"/>
                <a:sym typeface="georgia"/>
              </a:rPr>
              <a:t> (0.05, 0.1, 0.5), it can see on the second plot that good models can be found.</a:t>
            </a:r>
            <a:endParaRPr/>
          </a:p>
          <a:p>
            <a:pPr indent="-114300" lvl="0" marL="0" marR="0" rtl="0" algn="l">
              <a:spcBef>
                <a:spcPts val="0"/>
              </a:spcBef>
              <a:spcAft>
                <a:spcPts val="0"/>
              </a:spcAft>
              <a:buClr>
                <a:srgbClr val="575757"/>
              </a:buClr>
              <a:buSzPts val="1800"/>
              <a:buFont typeface="Arial"/>
              <a:buChar char="•"/>
            </a:pPr>
            <a:r>
              <a:rPr lang="en-US" sz="1800">
                <a:solidFill>
                  <a:srgbClr val="575757"/>
                </a:solidFill>
                <a:latin typeface="georgia"/>
                <a:ea typeface="georgia"/>
                <a:cs typeface="georgia"/>
                <a:sym typeface="georgia"/>
              </a:rPr>
              <a:t>For </a:t>
            </a:r>
            <a:r>
              <a:rPr b="1" lang="en-US" sz="1800">
                <a:solidFill>
                  <a:srgbClr val="575757"/>
                </a:solidFill>
                <a:latin typeface="georgia"/>
                <a:ea typeface="georgia"/>
                <a:cs typeface="georgia"/>
                <a:sym typeface="georgia"/>
              </a:rPr>
              <a:t>larger values of gamma </a:t>
            </a:r>
            <a:r>
              <a:rPr lang="en-US" sz="1800">
                <a:solidFill>
                  <a:srgbClr val="575757"/>
                </a:solidFill>
                <a:latin typeface="georgia"/>
                <a:ea typeface="georgia"/>
                <a:cs typeface="georgia"/>
                <a:sym typeface="georgia"/>
              </a:rPr>
              <a:t>(3.0, 7.0, 11.0) in the above plot, the radius of the area of influence of the support vectors only includes the support vector itself and no amount of regularization with </a:t>
            </a:r>
            <a:r>
              <a:rPr b="1" lang="en-US" sz="1800">
                <a:solidFill>
                  <a:srgbClr val="575757"/>
                </a:solidFill>
                <a:latin typeface="georgia"/>
                <a:ea typeface="georgia"/>
                <a:cs typeface="georgia"/>
                <a:sym typeface="georgia"/>
              </a:rPr>
              <a:t>C</a:t>
            </a:r>
            <a:r>
              <a:rPr lang="en-US" sz="1800">
                <a:solidFill>
                  <a:srgbClr val="575757"/>
                </a:solidFill>
                <a:latin typeface="georgia"/>
                <a:ea typeface="georgia"/>
                <a:cs typeface="georgia"/>
                <a:sym typeface="georgia"/>
              </a:rPr>
              <a:t> will be able to prevent overfitting.</a:t>
            </a:r>
            <a:endParaRPr b="0" i="0" sz="1800">
              <a:solidFill>
                <a:srgbClr val="575757"/>
              </a:solidFill>
              <a:latin typeface="georgia"/>
              <a:ea typeface="georgia"/>
              <a:cs typeface="georgia"/>
              <a:sym typeface="georgia"/>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29"/>
          <p:cNvSpPr/>
          <p:nvPr/>
        </p:nvSpPr>
        <p:spPr>
          <a:xfrm>
            <a:off x="1519518" y="672353"/>
            <a:ext cx="8996082"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575757"/>
                </a:solidFill>
                <a:latin typeface="georgia"/>
                <a:ea typeface="georgia"/>
                <a:cs typeface="georgia"/>
                <a:sym typeface="georgia"/>
              </a:rPr>
              <a:t>Simply speaking, the C parameter is a </a:t>
            </a:r>
            <a:r>
              <a:rPr b="1" lang="en-US" sz="1800">
                <a:solidFill>
                  <a:srgbClr val="575757"/>
                </a:solidFill>
                <a:latin typeface="georgia"/>
                <a:ea typeface="georgia"/>
                <a:cs typeface="georgia"/>
                <a:sym typeface="georgia"/>
              </a:rPr>
              <a:t>regularization parameter </a:t>
            </a:r>
            <a:r>
              <a:rPr lang="en-US" sz="1800">
                <a:solidFill>
                  <a:srgbClr val="575757"/>
                </a:solidFill>
                <a:latin typeface="georgia"/>
                <a:ea typeface="georgia"/>
                <a:cs typeface="georgia"/>
                <a:sym typeface="georgia"/>
              </a:rPr>
              <a:t>used to set the tolerance of the model to </a:t>
            </a:r>
            <a:r>
              <a:rPr b="1" lang="en-US" sz="1800">
                <a:solidFill>
                  <a:srgbClr val="575757"/>
                </a:solidFill>
                <a:latin typeface="georgia"/>
                <a:ea typeface="georgia"/>
                <a:cs typeface="georgia"/>
                <a:sym typeface="georgia"/>
              </a:rPr>
              <a:t>allow the misclassification of data points</a:t>
            </a:r>
            <a:r>
              <a:rPr lang="en-US" sz="1800">
                <a:solidFill>
                  <a:srgbClr val="575757"/>
                </a:solidFill>
                <a:latin typeface="georgia"/>
                <a:ea typeface="georgia"/>
                <a:cs typeface="georgia"/>
                <a:sym typeface="georgia"/>
              </a:rPr>
              <a:t> in order to achieve lower generalization error. Higher the value of C, lesser is the tolerance and what is trained is a maximum-margin classifier. Smaller the value of C, larger is the tolerance of misclassification and what gets trained is a soft-margin classifier that generalizes better than maximum-margin classifier. </a:t>
            </a:r>
            <a:r>
              <a:rPr b="1" lang="en-US" sz="1800">
                <a:solidFill>
                  <a:srgbClr val="575757"/>
                </a:solidFill>
                <a:latin typeface="georgia"/>
                <a:ea typeface="georgia"/>
                <a:cs typeface="georgia"/>
                <a:sym typeface="georgia"/>
              </a:rPr>
              <a:t>The C value controls the penalty of misclassification. </a:t>
            </a:r>
            <a:r>
              <a:rPr lang="en-US" sz="1800">
                <a:solidFill>
                  <a:srgbClr val="575757"/>
                </a:solidFill>
                <a:latin typeface="georgia"/>
                <a:ea typeface="georgia"/>
                <a:cs typeface="georgia"/>
                <a:sym typeface="georgia"/>
              </a:rPr>
              <a:t>A large value of C would result in a higher penalty for misclassification and a smaller value of C will result in a smaller penalty of misclassification. </a:t>
            </a:r>
            <a:r>
              <a:rPr b="1" lang="en-US" sz="1800">
                <a:solidFill>
                  <a:srgbClr val="575757"/>
                </a:solidFill>
                <a:latin typeface="georgia"/>
                <a:ea typeface="georgia"/>
                <a:cs typeface="georgia"/>
                <a:sym typeface="georgia"/>
              </a:rPr>
              <a:t>With a larger value of C, a smaller margin will be accepted</a:t>
            </a:r>
            <a:r>
              <a:rPr lang="en-US" sz="1800">
                <a:solidFill>
                  <a:srgbClr val="575757"/>
                </a:solidFill>
                <a:latin typeface="georgia"/>
                <a:ea typeface="georgia"/>
                <a:cs typeface="georgia"/>
                <a:sym typeface="georgia"/>
              </a:rPr>
              <a:t> if the decision function is better at classifying all training points correctly. The model may overfit with the training dataset. </a:t>
            </a:r>
            <a:r>
              <a:rPr b="1" lang="en-US" sz="1800">
                <a:solidFill>
                  <a:srgbClr val="575757"/>
                </a:solidFill>
                <a:latin typeface="georgia"/>
                <a:ea typeface="georgia"/>
                <a:cs typeface="georgia"/>
                <a:sym typeface="georgia"/>
              </a:rPr>
              <a:t>A lower C will encourage a larger margin, therefore a simpler decision function, at the cost of training accuracy.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p:nvPr/>
        </p:nvSpPr>
        <p:spPr>
          <a:xfrm>
            <a:off x="255494" y="672353"/>
            <a:ext cx="8888506"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1F3864"/>
                </a:solidFill>
                <a:latin typeface="Calibri"/>
                <a:ea typeface="Calibri"/>
                <a:cs typeface="Calibri"/>
                <a:sym typeface="Calibri"/>
              </a:rPr>
              <a:t>Phase 6: Deployment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rgbClr val="1F3864"/>
                </a:solidFill>
                <a:latin typeface="Calibri"/>
                <a:ea typeface="Calibri"/>
                <a:cs typeface="Calibri"/>
                <a:sym typeface="Calibri"/>
              </a:rPr>
              <a:t>The key focus in this phase is the usability of the model output. So the final model signed off by the subject matter expert will be implemented, and the consumers of the model output will be trained on how to interpret or use it to take the business decisions defined </a:t>
            </a:r>
            <a:endParaRPr sz="3200">
              <a:solidFill>
                <a:srgbClr val="1F3864"/>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130"/>
          <p:cNvPicPr preferRelativeResize="0"/>
          <p:nvPr/>
        </p:nvPicPr>
        <p:blipFill rotWithShape="1">
          <a:blip r:embed="rId3">
            <a:alphaModFix/>
          </a:blip>
          <a:srcRect b="0" l="0" r="0" t="0"/>
          <a:stretch/>
        </p:blipFill>
        <p:spPr>
          <a:xfrm>
            <a:off x="1304365" y="0"/>
            <a:ext cx="7863153" cy="68580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1"/>
          <p:cNvSpPr/>
          <p:nvPr/>
        </p:nvSpPr>
        <p:spPr>
          <a:xfrm>
            <a:off x="94129" y="376518"/>
            <a:ext cx="11362765" cy="50783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575757"/>
                </a:solidFill>
                <a:latin typeface="georgia"/>
                <a:ea typeface="georgia"/>
                <a:cs typeface="georgia"/>
                <a:sym typeface="georgia"/>
              </a:rPr>
              <a:t>Conclusion</a:t>
            </a:r>
            <a:endParaRPr/>
          </a:p>
          <a:p>
            <a:pPr indent="0" lvl="0" marL="0" marR="0" rtl="0" algn="l">
              <a:spcBef>
                <a:spcPts val="0"/>
              </a:spcBef>
              <a:spcAft>
                <a:spcPts val="0"/>
              </a:spcAft>
              <a:buNone/>
            </a:pPr>
            <a:r>
              <a:rPr lang="en-US" sz="2000">
                <a:solidFill>
                  <a:srgbClr val="575757"/>
                </a:solidFill>
                <a:latin typeface="georgia"/>
                <a:ea typeface="georgia"/>
                <a:cs typeface="georgia"/>
                <a:sym typeface="georgia"/>
              </a:rPr>
              <a:t>Here are some of the key points that is covered in this post.</a:t>
            </a:r>
            <a:endParaRPr/>
          </a:p>
          <a:p>
            <a:pPr indent="-127000" lvl="0" marL="0" marR="0" rtl="0" algn="l">
              <a:spcBef>
                <a:spcPts val="0"/>
              </a:spcBef>
              <a:spcAft>
                <a:spcPts val="0"/>
              </a:spcAft>
              <a:buClr>
                <a:srgbClr val="575757"/>
              </a:buClr>
              <a:buSzPts val="2000"/>
              <a:buFont typeface="Arial"/>
              <a:buChar char="•"/>
            </a:pPr>
            <a:r>
              <a:rPr lang="en-US" sz="2000">
                <a:solidFill>
                  <a:srgbClr val="575757"/>
                </a:solidFill>
                <a:latin typeface="georgia"/>
                <a:ea typeface="georgia"/>
                <a:cs typeface="georgia"/>
                <a:sym typeface="georgia"/>
              </a:rPr>
              <a:t>Gamma and C values are key hyperparameters that can be used to train the most optimal SVM model using RBF kernel.</a:t>
            </a:r>
            <a:endParaRPr/>
          </a:p>
          <a:p>
            <a:pPr indent="-127000" lvl="0" marL="0" marR="0" rtl="0" algn="l">
              <a:spcBef>
                <a:spcPts val="0"/>
              </a:spcBef>
              <a:spcAft>
                <a:spcPts val="0"/>
              </a:spcAft>
              <a:buClr>
                <a:srgbClr val="575757"/>
              </a:buClr>
              <a:buSzPts val="2000"/>
              <a:buFont typeface="Arial"/>
              <a:buChar char="•"/>
            </a:pPr>
            <a:r>
              <a:rPr lang="en-US" sz="2000">
                <a:solidFill>
                  <a:srgbClr val="575757"/>
                </a:solidFill>
                <a:latin typeface="georgia"/>
                <a:ea typeface="georgia"/>
                <a:cs typeface="georgia"/>
                <a:sym typeface="georgia"/>
              </a:rPr>
              <a:t>The gamma parameter defines how far the influence of a single training example reaches, with low values meaning ‘far’ and high values meaning ‘close’</a:t>
            </a:r>
            <a:endParaRPr/>
          </a:p>
          <a:p>
            <a:pPr indent="-127000" lvl="0" marL="0" marR="0" rtl="0" algn="l">
              <a:spcBef>
                <a:spcPts val="0"/>
              </a:spcBef>
              <a:spcAft>
                <a:spcPts val="0"/>
              </a:spcAft>
              <a:buClr>
                <a:srgbClr val="575757"/>
              </a:buClr>
              <a:buSzPts val="2000"/>
              <a:buFont typeface="Arial"/>
              <a:buChar char="•"/>
            </a:pPr>
            <a:r>
              <a:rPr lang="en-US" sz="2000">
                <a:solidFill>
                  <a:srgbClr val="575757"/>
                </a:solidFill>
                <a:latin typeface="georgia"/>
                <a:ea typeface="georgia"/>
                <a:cs typeface="georgia"/>
                <a:sym typeface="georgia"/>
              </a:rPr>
              <a:t>Higher value of gamma will mean that radius of influence is limited to only support vectors. This would essentially mean that the model tries and overfit. The model accuracy lowers with the increasing value of gamma.</a:t>
            </a:r>
            <a:endParaRPr/>
          </a:p>
          <a:p>
            <a:pPr indent="-127000" lvl="0" marL="0" marR="0" rtl="0" algn="l">
              <a:spcBef>
                <a:spcPts val="0"/>
              </a:spcBef>
              <a:spcAft>
                <a:spcPts val="0"/>
              </a:spcAft>
              <a:buClr>
                <a:srgbClr val="575757"/>
              </a:buClr>
              <a:buSzPts val="2000"/>
              <a:buFont typeface="Arial"/>
              <a:buChar char="•"/>
            </a:pPr>
            <a:r>
              <a:rPr lang="en-US" sz="2000">
                <a:solidFill>
                  <a:srgbClr val="575757"/>
                </a:solidFill>
                <a:latin typeface="georgia"/>
                <a:ea typeface="georgia"/>
                <a:cs typeface="georgia"/>
                <a:sym typeface="georgia"/>
              </a:rPr>
              <a:t>The lower value of gamma will mean that the data points have very high radius of influence. This would also result in model having lower accuracy.</a:t>
            </a:r>
            <a:endParaRPr/>
          </a:p>
          <a:p>
            <a:pPr indent="-127000" lvl="0" marL="0" marR="0" rtl="0" algn="l">
              <a:spcBef>
                <a:spcPts val="0"/>
              </a:spcBef>
              <a:spcAft>
                <a:spcPts val="0"/>
              </a:spcAft>
              <a:buClr>
                <a:srgbClr val="575757"/>
              </a:buClr>
              <a:buSzPts val="2000"/>
              <a:buFont typeface="Arial"/>
              <a:buChar char="•"/>
            </a:pPr>
            <a:r>
              <a:rPr lang="en-US" sz="2000">
                <a:solidFill>
                  <a:srgbClr val="575757"/>
                </a:solidFill>
                <a:latin typeface="georgia"/>
                <a:ea typeface="georgia"/>
                <a:cs typeface="georgia"/>
                <a:sym typeface="georgia"/>
              </a:rPr>
              <a:t>It is the intermediate value of gamma which results in a model with optimal accuracy.</a:t>
            </a:r>
            <a:endParaRPr/>
          </a:p>
          <a:p>
            <a:pPr indent="-127000" lvl="0" marL="0" marR="0" rtl="0" algn="l">
              <a:spcBef>
                <a:spcPts val="0"/>
              </a:spcBef>
              <a:spcAft>
                <a:spcPts val="0"/>
              </a:spcAft>
              <a:buClr>
                <a:srgbClr val="575757"/>
              </a:buClr>
              <a:buSzPts val="2000"/>
              <a:buFont typeface="Arial"/>
              <a:buChar char="•"/>
            </a:pPr>
            <a:r>
              <a:rPr lang="en-US" sz="2000">
                <a:solidFill>
                  <a:srgbClr val="575757"/>
                </a:solidFill>
                <a:latin typeface="georgia"/>
                <a:ea typeface="georgia"/>
                <a:cs typeface="georgia"/>
                <a:sym typeface="georgia"/>
              </a:rPr>
              <a:t>The C parameter determines how tolerant is the model towards misclassification.</a:t>
            </a:r>
            <a:endParaRPr/>
          </a:p>
          <a:p>
            <a:pPr indent="-127000" lvl="0" marL="0" marR="0" rtl="0" algn="l">
              <a:spcBef>
                <a:spcPts val="0"/>
              </a:spcBef>
              <a:spcAft>
                <a:spcPts val="0"/>
              </a:spcAft>
              <a:buClr>
                <a:srgbClr val="575757"/>
              </a:buClr>
              <a:buSzPts val="2000"/>
              <a:buFont typeface="Arial"/>
              <a:buChar char="•"/>
            </a:pPr>
            <a:r>
              <a:rPr lang="en-US" sz="2000">
                <a:solidFill>
                  <a:srgbClr val="575757"/>
                </a:solidFill>
                <a:latin typeface="georgia"/>
                <a:ea typeface="georgia"/>
                <a:cs typeface="georgia"/>
                <a:sym typeface="georgia"/>
              </a:rPr>
              <a:t>Higher value of C will result in model which has very high accuracy but which may fail to generalize.</a:t>
            </a:r>
            <a:endParaRPr/>
          </a:p>
          <a:p>
            <a:pPr indent="-127000" lvl="0" marL="0" marR="0" rtl="0" algn="l">
              <a:spcBef>
                <a:spcPts val="0"/>
              </a:spcBef>
              <a:spcAft>
                <a:spcPts val="0"/>
              </a:spcAft>
              <a:buClr>
                <a:srgbClr val="575757"/>
              </a:buClr>
              <a:buSzPts val="2000"/>
              <a:buFont typeface="Arial"/>
              <a:buChar char="•"/>
            </a:pPr>
            <a:r>
              <a:rPr lang="en-US" sz="2000">
                <a:solidFill>
                  <a:srgbClr val="575757"/>
                </a:solidFill>
                <a:latin typeface="georgia"/>
                <a:ea typeface="georgia"/>
                <a:cs typeface="georgia"/>
                <a:sym typeface="georgia"/>
              </a:rPr>
              <a:t>The lower value of C will result in a model with very low accuracy.</a:t>
            </a:r>
            <a:endParaRPr b="0" i="0" sz="2000">
              <a:solidFill>
                <a:srgbClr val="575757"/>
              </a:solidFill>
              <a:latin typeface="georgia"/>
              <a:ea typeface="georgia"/>
              <a:cs typeface="georgia"/>
              <a:sym typeface="georgia"/>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2"/>
          <p:cNvSpPr/>
          <p:nvPr/>
        </p:nvSpPr>
        <p:spPr>
          <a:xfrm>
            <a:off x="791737" y="724829"/>
            <a:ext cx="8352263"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73239"/>
                </a:solidFill>
                <a:latin typeface="Arial"/>
                <a:ea typeface="Arial"/>
                <a:cs typeface="Arial"/>
                <a:sym typeface="Arial"/>
              </a:rPr>
              <a:t>Pros of Kernelized SVM:</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Calibri"/>
              <a:buAutoNum type="arabicPeriod"/>
            </a:pPr>
            <a:r>
              <a:rPr lang="en-US" sz="1800">
                <a:solidFill>
                  <a:srgbClr val="273239"/>
                </a:solidFill>
                <a:latin typeface="Arial"/>
                <a:ea typeface="Arial"/>
                <a:cs typeface="Arial"/>
                <a:sym typeface="Arial"/>
              </a:rPr>
              <a:t>They perform very well on a range of datasets.</a:t>
            </a:r>
            <a:endParaRPr/>
          </a:p>
          <a:p>
            <a:pPr indent="-114300" lvl="0" marL="0" marR="0" rtl="0" algn="l">
              <a:spcBef>
                <a:spcPts val="0"/>
              </a:spcBef>
              <a:spcAft>
                <a:spcPts val="0"/>
              </a:spcAft>
              <a:buClr>
                <a:srgbClr val="273239"/>
              </a:buClr>
              <a:buSzPts val="1800"/>
              <a:buFont typeface="Calibri"/>
              <a:buAutoNum type="arabicPeriod"/>
            </a:pPr>
            <a:r>
              <a:rPr lang="en-US" sz="1800">
                <a:solidFill>
                  <a:srgbClr val="273239"/>
                </a:solidFill>
                <a:latin typeface="Arial"/>
                <a:ea typeface="Arial"/>
                <a:cs typeface="Arial"/>
                <a:sym typeface="Arial"/>
              </a:rPr>
              <a:t>They are versatile : different kernel functions can be specified, or custom kernels can also be defined for specific datatypes.</a:t>
            </a:r>
            <a:endParaRPr/>
          </a:p>
          <a:p>
            <a:pPr indent="-114300" lvl="0" marL="0" marR="0" rtl="0" algn="l">
              <a:spcBef>
                <a:spcPts val="0"/>
              </a:spcBef>
              <a:spcAft>
                <a:spcPts val="0"/>
              </a:spcAft>
              <a:buClr>
                <a:srgbClr val="273239"/>
              </a:buClr>
              <a:buSzPts val="1800"/>
              <a:buFont typeface="Calibri"/>
              <a:buAutoNum type="arabicPeriod"/>
            </a:pPr>
            <a:r>
              <a:rPr lang="en-US" sz="1800">
                <a:solidFill>
                  <a:srgbClr val="273239"/>
                </a:solidFill>
                <a:latin typeface="Arial"/>
                <a:ea typeface="Arial"/>
                <a:cs typeface="Arial"/>
                <a:sym typeface="Arial"/>
              </a:rPr>
              <a:t>They work well for both high and low dimensional data.</a:t>
            </a:r>
            <a:endParaRPr b="0" i="0" sz="1800">
              <a:solidFill>
                <a:srgbClr val="273239"/>
              </a:solidFill>
              <a:latin typeface="Arial"/>
              <a:ea typeface="Arial"/>
              <a:cs typeface="Arial"/>
              <a:sym typeface="Arial"/>
            </a:endParaRPr>
          </a:p>
        </p:txBody>
      </p:sp>
      <p:sp>
        <p:nvSpPr>
          <p:cNvPr id="801" name="Google Shape;801;p132"/>
          <p:cNvSpPr/>
          <p:nvPr/>
        </p:nvSpPr>
        <p:spPr>
          <a:xfrm>
            <a:off x="602166" y="3155794"/>
            <a:ext cx="854183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73239"/>
                </a:solidFill>
                <a:latin typeface="Arial"/>
                <a:ea typeface="Arial"/>
                <a:cs typeface="Arial"/>
                <a:sym typeface="Arial"/>
              </a:rPr>
              <a:t>Cons of Kernelized SVM:</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Calibri"/>
              <a:buAutoNum type="arabicPeriod"/>
            </a:pPr>
            <a:r>
              <a:rPr lang="en-US" sz="1800">
                <a:solidFill>
                  <a:srgbClr val="273239"/>
                </a:solidFill>
                <a:latin typeface="Arial"/>
                <a:ea typeface="Arial"/>
                <a:cs typeface="Arial"/>
                <a:sym typeface="Arial"/>
              </a:rPr>
              <a:t>Efficiency (running time and memory usage) decreases as size of training set increases.</a:t>
            </a:r>
            <a:endParaRPr/>
          </a:p>
          <a:p>
            <a:pPr indent="-114300" lvl="0" marL="0" marR="0" rtl="0" algn="l">
              <a:spcBef>
                <a:spcPts val="0"/>
              </a:spcBef>
              <a:spcAft>
                <a:spcPts val="0"/>
              </a:spcAft>
              <a:buClr>
                <a:srgbClr val="273239"/>
              </a:buClr>
              <a:buSzPts val="1800"/>
              <a:buFont typeface="Calibri"/>
              <a:buAutoNum type="arabicPeriod"/>
            </a:pPr>
            <a:r>
              <a:rPr lang="en-US" sz="1800">
                <a:solidFill>
                  <a:srgbClr val="273239"/>
                </a:solidFill>
                <a:latin typeface="Arial"/>
                <a:ea typeface="Arial"/>
                <a:cs typeface="Arial"/>
                <a:sym typeface="Arial"/>
              </a:rPr>
              <a:t>Needs careful normalization of input data and parameter tuning.</a:t>
            </a:r>
            <a:endParaRPr/>
          </a:p>
          <a:p>
            <a:pPr indent="-114300" lvl="0" marL="0" marR="0" rtl="0" algn="l">
              <a:spcBef>
                <a:spcPts val="0"/>
              </a:spcBef>
              <a:spcAft>
                <a:spcPts val="0"/>
              </a:spcAft>
              <a:buClr>
                <a:srgbClr val="273239"/>
              </a:buClr>
              <a:buSzPts val="1800"/>
              <a:buFont typeface="Calibri"/>
              <a:buAutoNum type="arabicPeriod"/>
            </a:pPr>
            <a:r>
              <a:rPr lang="en-US" sz="1800">
                <a:solidFill>
                  <a:srgbClr val="273239"/>
                </a:solidFill>
                <a:latin typeface="Arial"/>
                <a:ea typeface="Arial"/>
                <a:cs typeface="Arial"/>
                <a:sym typeface="Arial"/>
              </a:rPr>
              <a:t>Does not provide direct probability estimator.</a:t>
            </a:r>
            <a:endParaRPr/>
          </a:p>
          <a:p>
            <a:pPr indent="-114300" lvl="0" marL="0" marR="0" rtl="0" algn="l">
              <a:spcBef>
                <a:spcPts val="0"/>
              </a:spcBef>
              <a:spcAft>
                <a:spcPts val="0"/>
              </a:spcAft>
              <a:buClr>
                <a:srgbClr val="273239"/>
              </a:buClr>
              <a:buSzPts val="1800"/>
              <a:buFont typeface="Calibri"/>
              <a:buAutoNum type="arabicPeriod"/>
            </a:pPr>
            <a:r>
              <a:rPr lang="en-US" sz="1800">
                <a:solidFill>
                  <a:srgbClr val="273239"/>
                </a:solidFill>
                <a:latin typeface="Arial"/>
                <a:ea typeface="Arial"/>
                <a:cs typeface="Arial"/>
                <a:sym typeface="Arial"/>
              </a:rPr>
              <a:t>Difficult to interpret why a prediction was made.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knn</a:t>
            </a:r>
            <a:endParaRPr/>
          </a:p>
        </p:txBody>
      </p:sp>
      <p:sp>
        <p:nvSpPr>
          <p:cNvPr id="807" name="Google Shape;807;p1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K-nearest neighbors (KNN) algorithm is a type of supervised ML algorithm which can be used for both classification as well as regression predictive problems. However, it is mainly used for classification predictive problems in industry. The following two properties would define KNN well −</a:t>
            </a:r>
            <a:endParaRPr/>
          </a:p>
          <a:p>
            <a:pPr indent="-228600" lvl="0" marL="228600" rtl="0" algn="l">
              <a:lnSpc>
                <a:spcPct val="90000"/>
              </a:lnSpc>
              <a:spcBef>
                <a:spcPts val="1000"/>
              </a:spcBef>
              <a:spcAft>
                <a:spcPts val="0"/>
              </a:spcAft>
              <a:buClr>
                <a:schemeClr val="dk1"/>
              </a:buClr>
              <a:buSzPts val="2800"/>
              <a:buChar char="•"/>
            </a:pPr>
            <a:r>
              <a:rPr b="1" lang="en-US"/>
              <a:t>Lazy learning algorithm</a:t>
            </a:r>
            <a:r>
              <a:rPr lang="en-US"/>
              <a:t> − KNN is a lazy learning algorithm because it does not have a specialized training phase and uses all the data for training while classification.</a:t>
            </a:r>
            <a:endParaRPr/>
          </a:p>
          <a:p>
            <a:pPr indent="-228600" lvl="0" marL="228600" rtl="0" algn="l">
              <a:lnSpc>
                <a:spcPct val="90000"/>
              </a:lnSpc>
              <a:spcBef>
                <a:spcPts val="1000"/>
              </a:spcBef>
              <a:spcAft>
                <a:spcPts val="0"/>
              </a:spcAft>
              <a:buClr>
                <a:schemeClr val="dk1"/>
              </a:buClr>
              <a:buSzPts val="2800"/>
              <a:buChar char="•"/>
            </a:pPr>
            <a:r>
              <a:rPr b="1" lang="en-US"/>
              <a:t>Non-parametric learning algorithm</a:t>
            </a:r>
            <a:r>
              <a:rPr lang="en-US"/>
              <a:t> − KNN is also a non-parametric learning algorithm because it doesn’t assume anything about the underlying data.</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4"/>
          <p:cNvSpPr/>
          <p:nvPr/>
        </p:nvSpPr>
        <p:spPr>
          <a:xfrm>
            <a:off x="1533525" y="468352"/>
            <a:ext cx="8915168"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Montserrat"/>
                <a:ea typeface="Montserrat"/>
                <a:cs typeface="Montserrat"/>
                <a:sym typeface="Montserrat"/>
              </a:rPr>
              <a:t>Advantages </a:t>
            </a:r>
            <a:r>
              <a:rPr lang="en-US" sz="1800">
                <a:solidFill>
                  <a:srgbClr val="000000"/>
                </a:solidFill>
                <a:latin typeface="Montserrat"/>
                <a:ea typeface="Montserrat"/>
                <a:cs typeface="Montserrat"/>
                <a:sym typeface="Montserrat"/>
              </a:rPr>
              <a:t>of KNN</a:t>
            </a:r>
            <a:endParaRPr/>
          </a:p>
          <a:p>
            <a:pPr indent="0" lvl="0" marL="0" marR="0" rtl="0" algn="l">
              <a:spcBef>
                <a:spcPts val="0"/>
              </a:spcBef>
              <a:spcAft>
                <a:spcPts val="0"/>
              </a:spcAft>
              <a:buNone/>
            </a:pPr>
            <a:r>
              <a:rPr b="1" lang="en-US" sz="1800">
                <a:solidFill>
                  <a:srgbClr val="000000"/>
                </a:solidFill>
                <a:latin typeface="Montserrat"/>
                <a:ea typeface="Montserrat"/>
                <a:cs typeface="Montserrat"/>
                <a:sym typeface="Montserrat"/>
              </a:rPr>
              <a:t>1. No Training Period:</a:t>
            </a:r>
            <a:r>
              <a:rPr lang="en-US" sz="1800">
                <a:solidFill>
                  <a:srgbClr val="000000"/>
                </a:solidFill>
                <a:latin typeface="Montserrat"/>
                <a:ea typeface="Montserrat"/>
                <a:cs typeface="Montserrat"/>
                <a:sym typeface="Montserrat"/>
              </a:rPr>
              <a:t> KNN is called </a:t>
            </a:r>
            <a:r>
              <a:rPr b="1" lang="en-US" sz="1800">
                <a:solidFill>
                  <a:srgbClr val="000000"/>
                </a:solidFill>
                <a:latin typeface="Montserrat"/>
                <a:ea typeface="Montserrat"/>
                <a:cs typeface="Montserrat"/>
                <a:sym typeface="Montserrat"/>
              </a:rPr>
              <a:t>Lazy Learner (Instance based learning)</a:t>
            </a:r>
            <a:r>
              <a:rPr lang="en-US" sz="1800">
                <a:solidFill>
                  <a:srgbClr val="000000"/>
                </a:solidFill>
                <a:latin typeface="Montserrat"/>
                <a:ea typeface="Montserrat"/>
                <a:cs typeface="Montserrat"/>
                <a:sym typeface="Montserrat"/>
              </a:rPr>
              <a:t>. It does not learn anything in the training period. It does not derive any discriminative function from the training data. In other words, there is no training period for it. It stores the training dataset and learns from it only at the time of making real time predictions. This makes the KNN algorithm much faster than other algorithms that require training e.g. SVM, Linear Regression etc.</a:t>
            </a:r>
            <a:br>
              <a:rPr lang="en-US" sz="1800">
                <a:solidFill>
                  <a:srgbClr val="000000"/>
                </a:solidFill>
                <a:latin typeface="Montserrat"/>
                <a:ea typeface="Montserrat"/>
                <a:cs typeface="Montserrat"/>
                <a:sym typeface="Montserrat"/>
              </a:rPr>
            </a:br>
            <a:br>
              <a:rPr lang="en-US" sz="1800">
                <a:solidFill>
                  <a:srgbClr val="000000"/>
                </a:solidFill>
                <a:latin typeface="Montserrat"/>
                <a:ea typeface="Montserrat"/>
                <a:cs typeface="Montserrat"/>
                <a:sym typeface="Montserrat"/>
              </a:rPr>
            </a:br>
            <a:r>
              <a:rPr b="1" lang="en-US" sz="1800">
                <a:solidFill>
                  <a:srgbClr val="000000"/>
                </a:solidFill>
                <a:latin typeface="Montserrat"/>
                <a:ea typeface="Montserrat"/>
                <a:cs typeface="Montserrat"/>
                <a:sym typeface="Montserrat"/>
              </a:rPr>
              <a:t>2.</a:t>
            </a:r>
            <a:r>
              <a:rPr lang="en-US" sz="1800">
                <a:solidFill>
                  <a:srgbClr val="000000"/>
                </a:solidFill>
                <a:latin typeface="Montserrat"/>
                <a:ea typeface="Montserrat"/>
                <a:cs typeface="Montserrat"/>
                <a:sym typeface="Montserrat"/>
              </a:rPr>
              <a:t> Since the KNN algorithm requires no training before making predictions, </a:t>
            </a:r>
            <a:r>
              <a:rPr b="1" lang="en-US" sz="1800">
                <a:solidFill>
                  <a:srgbClr val="000000"/>
                </a:solidFill>
                <a:latin typeface="Montserrat"/>
                <a:ea typeface="Montserrat"/>
                <a:cs typeface="Montserrat"/>
                <a:sym typeface="Montserrat"/>
              </a:rPr>
              <a:t>new data can be added seamlessly</a:t>
            </a:r>
            <a:r>
              <a:rPr lang="en-US" sz="1800">
                <a:solidFill>
                  <a:srgbClr val="000000"/>
                </a:solidFill>
                <a:latin typeface="Montserrat"/>
                <a:ea typeface="Montserrat"/>
                <a:cs typeface="Montserrat"/>
                <a:sym typeface="Montserrat"/>
              </a:rPr>
              <a:t> which will not impact the accuracy of the algorithm.</a:t>
            </a:r>
            <a:br>
              <a:rPr lang="en-US" sz="1800">
                <a:solidFill>
                  <a:srgbClr val="000000"/>
                </a:solidFill>
                <a:latin typeface="Montserrat"/>
                <a:ea typeface="Montserrat"/>
                <a:cs typeface="Montserrat"/>
                <a:sym typeface="Montserrat"/>
              </a:rPr>
            </a:br>
            <a:br>
              <a:rPr lang="en-US" sz="1800">
                <a:solidFill>
                  <a:srgbClr val="000000"/>
                </a:solidFill>
                <a:latin typeface="Montserrat"/>
                <a:ea typeface="Montserrat"/>
                <a:cs typeface="Montserrat"/>
                <a:sym typeface="Montserrat"/>
              </a:rPr>
            </a:br>
            <a:r>
              <a:rPr b="1" lang="en-US" sz="1800">
                <a:solidFill>
                  <a:srgbClr val="000000"/>
                </a:solidFill>
                <a:latin typeface="Montserrat"/>
                <a:ea typeface="Montserrat"/>
                <a:cs typeface="Montserrat"/>
                <a:sym typeface="Montserrat"/>
              </a:rPr>
              <a:t>3.</a:t>
            </a:r>
            <a:r>
              <a:rPr lang="en-US" sz="1800">
                <a:solidFill>
                  <a:srgbClr val="000000"/>
                </a:solidFill>
                <a:latin typeface="Montserrat"/>
                <a:ea typeface="Montserrat"/>
                <a:cs typeface="Montserrat"/>
                <a:sym typeface="Montserrat"/>
              </a:rPr>
              <a:t> KNN is very </a:t>
            </a:r>
            <a:r>
              <a:rPr b="1" lang="en-US" sz="1800">
                <a:solidFill>
                  <a:srgbClr val="000000"/>
                </a:solidFill>
                <a:latin typeface="Montserrat"/>
                <a:ea typeface="Montserrat"/>
                <a:cs typeface="Montserrat"/>
                <a:sym typeface="Montserrat"/>
              </a:rPr>
              <a:t>easy to implement</a:t>
            </a:r>
            <a:r>
              <a:rPr lang="en-US" sz="1800">
                <a:solidFill>
                  <a:srgbClr val="000000"/>
                </a:solidFill>
                <a:latin typeface="Montserrat"/>
                <a:ea typeface="Montserrat"/>
                <a:cs typeface="Montserrat"/>
                <a:sym typeface="Montserrat"/>
              </a:rPr>
              <a:t>. There are only two parameters required to implement KNN i.e. the value of K and the distance function (e.g. Euclidean or Manhattan etc.)</a:t>
            </a:r>
            <a:endParaRPr b="0" i="0" sz="1800">
              <a:solidFill>
                <a:srgbClr val="000000"/>
              </a:solidFill>
              <a:latin typeface="Montserrat"/>
              <a:ea typeface="Montserrat"/>
              <a:cs typeface="Montserrat"/>
              <a:sym typeface="Montserrat"/>
            </a:endParaRPr>
          </a:p>
        </p:txBody>
      </p:sp>
      <p:pic>
        <p:nvPicPr>
          <p:cNvPr descr="KNN-classifier-1-i2tutorials" id="813" name="Google Shape;813;p134"/>
          <p:cNvPicPr preferRelativeResize="0"/>
          <p:nvPr/>
        </p:nvPicPr>
        <p:blipFill rotWithShape="1">
          <a:blip r:embed="rId3">
            <a:alphaModFix/>
          </a:blip>
          <a:srcRect b="0" l="0" r="0" t="0"/>
          <a:stretch/>
        </p:blipFill>
        <p:spPr>
          <a:xfrm>
            <a:off x="8709102" y="3412273"/>
            <a:ext cx="3067050" cy="29051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5"/>
          <p:cNvSpPr/>
          <p:nvPr/>
        </p:nvSpPr>
        <p:spPr>
          <a:xfrm>
            <a:off x="925551" y="869795"/>
            <a:ext cx="8218449"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Working of KNN Algorithm</a:t>
            </a:r>
            <a:endParaRPr/>
          </a:p>
          <a:p>
            <a:pPr indent="0" lvl="0" marL="0" marR="0" rtl="0" algn="just">
              <a:spcBef>
                <a:spcPts val="0"/>
              </a:spcBef>
              <a:spcAft>
                <a:spcPts val="0"/>
              </a:spcAft>
              <a:buNone/>
            </a:pPr>
            <a:r>
              <a:rPr lang="en-US" sz="1800">
                <a:solidFill>
                  <a:srgbClr val="000000"/>
                </a:solidFill>
                <a:latin typeface="Arial"/>
                <a:ea typeface="Arial"/>
                <a:cs typeface="Arial"/>
                <a:sym typeface="Arial"/>
              </a:rPr>
              <a:t>K-nearest neighbors (KNN) algorithm uses ‘feature similarity’ to predict the values of new datapoints which further means that the new data point will be assigned a value based on how closely it matches the points in the training set. We can understand its working with the help of following steps −</a:t>
            </a:r>
            <a:endParaRPr/>
          </a:p>
          <a:p>
            <a:pPr indent="0" lvl="0" marL="0" marR="0" rtl="0" algn="just">
              <a:spcBef>
                <a:spcPts val="0"/>
              </a:spcBef>
              <a:spcAft>
                <a:spcPts val="0"/>
              </a:spcAft>
              <a:buNone/>
            </a:pPr>
            <a:r>
              <a:rPr b="1" lang="en-US" sz="1800">
                <a:solidFill>
                  <a:srgbClr val="000000"/>
                </a:solidFill>
                <a:latin typeface="Arial"/>
                <a:ea typeface="Arial"/>
                <a:cs typeface="Arial"/>
                <a:sym typeface="Arial"/>
              </a:rPr>
              <a:t>Step 1</a:t>
            </a:r>
            <a:r>
              <a:rPr lang="en-US" sz="1800">
                <a:solidFill>
                  <a:srgbClr val="000000"/>
                </a:solidFill>
                <a:latin typeface="Arial"/>
                <a:ea typeface="Arial"/>
                <a:cs typeface="Arial"/>
                <a:sym typeface="Arial"/>
              </a:rPr>
              <a:t> − For implementing any algorithm, we need dataset. So during the first step of KNN, we must load the training as well as test data.</a:t>
            </a:r>
            <a:endParaRPr/>
          </a:p>
          <a:p>
            <a:pPr indent="0" lvl="0" marL="0" marR="0" rtl="0" algn="just">
              <a:spcBef>
                <a:spcPts val="0"/>
              </a:spcBef>
              <a:spcAft>
                <a:spcPts val="0"/>
              </a:spcAft>
              <a:buNone/>
            </a:pPr>
            <a:r>
              <a:rPr b="1" lang="en-US" sz="1800">
                <a:solidFill>
                  <a:srgbClr val="000000"/>
                </a:solidFill>
                <a:latin typeface="Arial"/>
                <a:ea typeface="Arial"/>
                <a:cs typeface="Arial"/>
                <a:sym typeface="Arial"/>
              </a:rPr>
              <a:t>Step 2</a:t>
            </a:r>
            <a:r>
              <a:rPr lang="en-US" sz="1800">
                <a:solidFill>
                  <a:srgbClr val="000000"/>
                </a:solidFill>
                <a:latin typeface="Arial"/>
                <a:ea typeface="Arial"/>
                <a:cs typeface="Arial"/>
                <a:sym typeface="Arial"/>
              </a:rPr>
              <a:t> − Next, we need to choose the value of K i.e. the nearest data points. K can be any integer.</a:t>
            </a:r>
            <a:endParaRPr/>
          </a:p>
          <a:p>
            <a:pPr indent="0" lvl="0" marL="0" marR="0" rtl="0" algn="just">
              <a:spcBef>
                <a:spcPts val="0"/>
              </a:spcBef>
              <a:spcAft>
                <a:spcPts val="0"/>
              </a:spcAft>
              <a:buNone/>
            </a:pPr>
            <a:r>
              <a:rPr b="1" lang="en-US" sz="1800">
                <a:solidFill>
                  <a:srgbClr val="000000"/>
                </a:solidFill>
                <a:latin typeface="Arial"/>
                <a:ea typeface="Arial"/>
                <a:cs typeface="Arial"/>
                <a:sym typeface="Arial"/>
              </a:rPr>
              <a:t>Step 3</a:t>
            </a:r>
            <a:r>
              <a:rPr lang="en-US" sz="1800">
                <a:solidFill>
                  <a:srgbClr val="000000"/>
                </a:solidFill>
                <a:latin typeface="Arial"/>
                <a:ea typeface="Arial"/>
                <a:cs typeface="Arial"/>
                <a:sym typeface="Arial"/>
              </a:rPr>
              <a:t> − For each point in the test data do the following −</a:t>
            </a:r>
            <a:endParaRPr/>
          </a:p>
          <a:p>
            <a:pPr indent="-114300" lvl="0" marL="0" marR="0" rtl="0" algn="just">
              <a:spcBef>
                <a:spcPts val="0"/>
              </a:spcBef>
              <a:spcAft>
                <a:spcPts val="0"/>
              </a:spcAft>
              <a:buClr>
                <a:srgbClr val="000000"/>
              </a:buClr>
              <a:buSzPts val="1800"/>
              <a:buFont typeface="Arial"/>
              <a:buChar char="•"/>
            </a:pPr>
            <a:r>
              <a:rPr b="1" lang="en-US" sz="1800">
                <a:solidFill>
                  <a:srgbClr val="000000"/>
                </a:solidFill>
                <a:latin typeface="Arial"/>
                <a:ea typeface="Arial"/>
                <a:cs typeface="Arial"/>
                <a:sym typeface="Arial"/>
              </a:rPr>
              <a:t>3.1</a:t>
            </a:r>
            <a:r>
              <a:rPr lang="en-US" sz="1800">
                <a:solidFill>
                  <a:srgbClr val="000000"/>
                </a:solidFill>
                <a:latin typeface="Arial"/>
                <a:ea typeface="Arial"/>
                <a:cs typeface="Arial"/>
                <a:sym typeface="Arial"/>
              </a:rPr>
              <a:t> − Calculate the distance between test data and each row of training data with the help of any of the method namely: Euclidean, Manhattan or Hamming distance. The most commonly used method to calculate distance is Euclidean.</a:t>
            </a:r>
            <a:endParaRPr/>
          </a:p>
          <a:p>
            <a:pPr indent="-114300" lvl="0" marL="0" marR="0" rtl="0" algn="just">
              <a:spcBef>
                <a:spcPts val="0"/>
              </a:spcBef>
              <a:spcAft>
                <a:spcPts val="0"/>
              </a:spcAft>
              <a:buClr>
                <a:srgbClr val="000000"/>
              </a:buClr>
              <a:buSzPts val="1800"/>
              <a:buFont typeface="Arial"/>
              <a:buChar char="•"/>
            </a:pPr>
            <a:r>
              <a:rPr b="1" lang="en-US" sz="1800">
                <a:solidFill>
                  <a:srgbClr val="000000"/>
                </a:solidFill>
                <a:latin typeface="Arial"/>
                <a:ea typeface="Arial"/>
                <a:cs typeface="Arial"/>
                <a:sym typeface="Arial"/>
              </a:rPr>
              <a:t>3.2</a:t>
            </a:r>
            <a:r>
              <a:rPr lang="en-US" sz="1800">
                <a:solidFill>
                  <a:srgbClr val="000000"/>
                </a:solidFill>
                <a:latin typeface="Arial"/>
                <a:ea typeface="Arial"/>
                <a:cs typeface="Arial"/>
                <a:sym typeface="Arial"/>
              </a:rPr>
              <a:t> − Now, based on the distance value, sort them in ascending order.</a:t>
            </a:r>
            <a:endParaRPr/>
          </a:p>
          <a:p>
            <a:pPr indent="-114300" lvl="0" marL="0" marR="0" rtl="0" algn="just">
              <a:spcBef>
                <a:spcPts val="0"/>
              </a:spcBef>
              <a:spcAft>
                <a:spcPts val="0"/>
              </a:spcAft>
              <a:buClr>
                <a:srgbClr val="000000"/>
              </a:buClr>
              <a:buSzPts val="1800"/>
              <a:buFont typeface="Arial"/>
              <a:buChar char="•"/>
            </a:pPr>
            <a:r>
              <a:rPr b="1" lang="en-US" sz="1800">
                <a:solidFill>
                  <a:srgbClr val="000000"/>
                </a:solidFill>
                <a:latin typeface="Arial"/>
                <a:ea typeface="Arial"/>
                <a:cs typeface="Arial"/>
                <a:sym typeface="Arial"/>
              </a:rPr>
              <a:t>3.3</a:t>
            </a:r>
            <a:r>
              <a:rPr lang="en-US" sz="1800">
                <a:solidFill>
                  <a:srgbClr val="000000"/>
                </a:solidFill>
                <a:latin typeface="Arial"/>
                <a:ea typeface="Arial"/>
                <a:cs typeface="Arial"/>
                <a:sym typeface="Arial"/>
              </a:rPr>
              <a:t> − Next, it will choose the top K rows from the sorted array.</a:t>
            </a:r>
            <a:endParaRPr/>
          </a:p>
          <a:p>
            <a:pPr indent="-114300" lvl="0" marL="0" marR="0" rtl="0" algn="just">
              <a:spcBef>
                <a:spcPts val="0"/>
              </a:spcBef>
              <a:spcAft>
                <a:spcPts val="0"/>
              </a:spcAft>
              <a:buClr>
                <a:srgbClr val="000000"/>
              </a:buClr>
              <a:buSzPts val="1800"/>
              <a:buFont typeface="Arial"/>
              <a:buChar char="•"/>
            </a:pPr>
            <a:r>
              <a:rPr b="1" lang="en-US" sz="1800">
                <a:solidFill>
                  <a:srgbClr val="000000"/>
                </a:solidFill>
                <a:latin typeface="Arial"/>
                <a:ea typeface="Arial"/>
                <a:cs typeface="Arial"/>
                <a:sym typeface="Arial"/>
              </a:rPr>
              <a:t>3.4</a:t>
            </a:r>
            <a:r>
              <a:rPr lang="en-US" sz="1800">
                <a:solidFill>
                  <a:srgbClr val="000000"/>
                </a:solidFill>
                <a:latin typeface="Arial"/>
                <a:ea typeface="Arial"/>
                <a:cs typeface="Arial"/>
                <a:sym typeface="Arial"/>
              </a:rPr>
              <a:t> − Now, it will assign a class to the test point based on most frequent class of these rows.</a:t>
            </a:r>
            <a:endParaRPr/>
          </a:p>
          <a:p>
            <a:pPr indent="0" lvl="0" marL="0" marR="0" rtl="0" algn="just">
              <a:spcBef>
                <a:spcPts val="0"/>
              </a:spcBef>
              <a:spcAft>
                <a:spcPts val="0"/>
              </a:spcAft>
              <a:buNone/>
            </a:pPr>
            <a:r>
              <a:rPr b="1" lang="en-US" sz="1800">
                <a:solidFill>
                  <a:srgbClr val="000000"/>
                </a:solidFill>
                <a:latin typeface="Arial"/>
                <a:ea typeface="Arial"/>
                <a:cs typeface="Arial"/>
                <a:sym typeface="Arial"/>
              </a:rPr>
              <a:t>Step 4</a:t>
            </a:r>
            <a:r>
              <a:rPr lang="en-US" sz="1800">
                <a:solidFill>
                  <a:srgbClr val="000000"/>
                </a:solidFill>
                <a:latin typeface="Arial"/>
                <a:ea typeface="Arial"/>
                <a:cs typeface="Arial"/>
                <a:sym typeface="Arial"/>
              </a:rPr>
              <a:t> − End</a:t>
            </a:r>
            <a:endParaRPr b="0" i="0" sz="1800">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6"/>
          <p:cNvSpPr/>
          <p:nvPr/>
        </p:nvSpPr>
        <p:spPr>
          <a:xfrm>
            <a:off x="401443" y="223024"/>
            <a:ext cx="1132963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595858"/>
                </a:solidFill>
                <a:latin typeface="Roboto"/>
                <a:ea typeface="Roboto"/>
                <a:cs typeface="Roboto"/>
                <a:sym typeface="Roboto"/>
              </a:rPr>
              <a:t>Let us start with a simple example. Consider the following table – it consists of the height, age and weight (target) value for 10 people. As you can see, the weight value of ID11 is missing. We need to predict the weight of this person based on their height and age.</a:t>
            </a:r>
            <a:endParaRPr/>
          </a:p>
          <a:p>
            <a:pPr indent="0" lvl="0" marL="0" marR="0" rtl="0" algn="l">
              <a:spcBef>
                <a:spcPts val="0"/>
              </a:spcBef>
              <a:spcAft>
                <a:spcPts val="0"/>
              </a:spcAft>
              <a:buNone/>
            </a:pPr>
            <a:r>
              <a:rPr i="1" lang="en-US" sz="1800">
                <a:solidFill>
                  <a:srgbClr val="595858"/>
                </a:solidFill>
                <a:latin typeface="Roboto"/>
                <a:ea typeface="Roboto"/>
                <a:cs typeface="Roboto"/>
                <a:sym typeface="Roboto"/>
              </a:rPr>
              <a:t>Note: The data in this table does not represent actual values. It is merely used as an example to explain this concept.</a:t>
            </a:r>
            <a:endParaRPr b="0" i="0" sz="1800">
              <a:solidFill>
                <a:srgbClr val="595858"/>
              </a:solidFill>
              <a:latin typeface="Roboto"/>
              <a:ea typeface="Roboto"/>
              <a:cs typeface="Roboto"/>
              <a:sym typeface="Roboto"/>
            </a:endParaRPr>
          </a:p>
        </p:txBody>
      </p:sp>
      <p:pic>
        <p:nvPicPr>
          <p:cNvPr descr="https://cdn.analyticsvidhya.com/wp-content/uploads/2018/08/Screenshot-from-2018-08-22-15-03-42.png" id="824" name="Google Shape;824;p136"/>
          <p:cNvPicPr preferRelativeResize="0"/>
          <p:nvPr/>
        </p:nvPicPr>
        <p:blipFill rotWithShape="1">
          <a:blip r:embed="rId3">
            <a:alphaModFix/>
          </a:blip>
          <a:srcRect b="0" l="0" r="0" t="0"/>
          <a:stretch/>
        </p:blipFill>
        <p:spPr>
          <a:xfrm>
            <a:off x="2854170" y="2548557"/>
            <a:ext cx="4905375" cy="269557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descr="https://cdn.analyticsvidhya.com/wp-content/uploads/2018/08/Screenshot-from-2018-08-22-12-49-19.png" id="829" name="Google Shape;829;p137"/>
          <p:cNvPicPr preferRelativeResize="0"/>
          <p:nvPr/>
        </p:nvPicPr>
        <p:blipFill rotWithShape="1">
          <a:blip r:embed="rId3">
            <a:alphaModFix/>
          </a:blip>
          <a:srcRect b="0" l="0" r="0" t="0"/>
          <a:stretch/>
        </p:blipFill>
        <p:spPr>
          <a:xfrm>
            <a:off x="1683292" y="1078377"/>
            <a:ext cx="6115050" cy="375285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38"/>
          <p:cNvSpPr/>
          <p:nvPr/>
        </p:nvSpPr>
        <p:spPr>
          <a:xfrm>
            <a:off x="591015" y="144966"/>
            <a:ext cx="10894741"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595858"/>
                </a:solidFill>
                <a:latin typeface="Roboto"/>
                <a:ea typeface="Roboto"/>
                <a:cs typeface="Roboto"/>
                <a:sym typeface="Roboto"/>
              </a:rPr>
              <a:t>In the above graph, the y-axis represents the height of a person (in feet) and the x-axis represents the age (in years). The points are numbered according to the ID values. The yellow point (ID 11) is our test point.</a:t>
            </a:r>
            <a:endParaRPr/>
          </a:p>
          <a:p>
            <a:pPr indent="0" lvl="0" marL="0" marR="0" rtl="0" algn="l">
              <a:spcBef>
                <a:spcPts val="0"/>
              </a:spcBef>
              <a:spcAft>
                <a:spcPts val="0"/>
              </a:spcAft>
              <a:buNone/>
            </a:pPr>
            <a:r>
              <a:t/>
            </a:r>
            <a:endParaRPr sz="1800">
              <a:solidFill>
                <a:srgbClr val="595858"/>
              </a:solidFill>
              <a:latin typeface="Roboto"/>
              <a:ea typeface="Roboto"/>
              <a:cs typeface="Roboto"/>
              <a:sym typeface="Roboto"/>
            </a:endParaRPr>
          </a:p>
          <a:p>
            <a:pPr indent="0" lvl="0" marL="0" marR="0" rtl="0" algn="l">
              <a:spcBef>
                <a:spcPts val="0"/>
              </a:spcBef>
              <a:spcAft>
                <a:spcPts val="0"/>
              </a:spcAft>
              <a:buNone/>
            </a:pPr>
            <a:r>
              <a:t/>
            </a:r>
            <a:endParaRPr sz="1800">
              <a:solidFill>
                <a:srgbClr val="595858"/>
              </a:solidFill>
              <a:latin typeface="Roboto"/>
              <a:ea typeface="Roboto"/>
              <a:cs typeface="Roboto"/>
              <a:sym typeface="Roboto"/>
            </a:endParaRPr>
          </a:p>
          <a:p>
            <a:pPr indent="0" lvl="0" marL="0" marR="0" rtl="0" algn="l">
              <a:spcBef>
                <a:spcPts val="0"/>
              </a:spcBef>
              <a:spcAft>
                <a:spcPts val="0"/>
              </a:spcAft>
              <a:buNone/>
            </a:pPr>
            <a:r>
              <a:rPr lang="en-US" sz="1800">
                <a:solidFill>
                  <a:srgbClr val="595858"/>
                </a:solidFill>
                <a:latin typeface="Roboto"/>
                <a:ea typeface="Roboto"/>
                <a:cs typeface="Roboto"/>
                <a:sym typeface="Roboto"/>
              </a:rPr>
              <a:t>If I ask you to identify the weight of ID11 based on the plot, what would be your answer? You would likely say that since ID11 is </a:t>
            </a:r>
            <a:r>
              <a:rPr b="1" lang="en-US" sz="1800">
                <a:solidFill>
                  <a:srgbClr val="333333"/>
                </a:solidFill>
                <a:latin typeface="Roboto"/>
                <a:ea typeface="Roboto"/>
                <a:cs typeface="Roboto"/>
                <a:sym typeface="Roboto"/>
              </a:rPr>
              <a:t>closer</a:t>
            </a:r>
            <a:r>
              <a:rPr lang="en-US" sz="1800">
                <a:solidFill>
                  <a:srgbClr val="595858"/>
                </a:solidFill>
                <a:latin typeface="Roboto"/>
                <a:ea typeface="Roboto"/>
                <a:cs typeface="Roboto"/>
                <a:sym typeface="Roboto"/>
              </a:rPr>
              <a:t> to points 5 and 1, so it must have a weight similar to these IDs, probably between 72-77 kgs (weights of ID1 and ID5 from the table). That actually makes sense, but how do you think the algorithm predicts the values? We will find that out in this article.</a:t>
            </a:r>
            <a:endParaRPr/>
          </a:p>
          <a:p>
            <a:pPr indent="0" lvl="0" marL="0" marR="0" rtl="0" algn="l">
              <a:spcBef>
                <a:spcPts val="0"/>
              </a:spcBef>
              <a:spcAft>
                <a:spcPts val="0"/>
              </a:spcAft>
              <a:buNone/>
            </a:pPr>
            <a:r>
              <a:t/>
            </a:r>
            <a:endParaRPr b="0" i="0" sz="1800">
              <a:solidFill>
                <a:srgbClr val="595858"/>
              </a:solidFill>
              <a:latin typeface="Roboto"/>
              <a:ea typeface="Roboto"/>
              <a:cs typeface="Roboto"/>
              <a:sym typeface="Roboto"/>
            </a:endParaRPr>
          </a:p>
          <a:p>
            <a:pPr indent="0" lvl="0" marL="0" marR="0" rtl="0" algn="l">
              <a:spcBef>
                <a:spcPts val="0"/>
              </a:spcBef>
              <a:spcAft>
                <a:spcPts val="0"/>
              </a:spcAft>
              <a:buNone/>
            </a:pPr>
            <a:r>
              <a:t/>
            </a:r>
            <a:endParaRPr sz="1800">
              <a:solidFill>
                <a:srgbClr val="595858"/>
              </a:solidFill>
              <a:latin typeface="Roboto"/>
              <a:ea typeface="Roboto"/>
              <a:cs typeface="Roboto"/>
              <a:sym typeface="Roboto"/>
            </a:endParaRPr>
          </a:p>
          <a:p>
            <a:pPr indent="0" lvl="0" marL="0" marR="0" rtl="0" algn="l">
              <a:spcBef>
                <a:spcPts val="0"/>
              </a:spcBef>
              <a:spcAft>
                <a:spcPts val="0"/>
              </a:spcAft>
              <a:buNone/>
            </a:pPr>
            <a:r>
              <a:rPr b="0" i="0" lang="en-US" sz="1800">
                <a:solidFill>
                  <a:srgbClr val="232629"/>
                </a:solidFill>
                <a:latin typeface="Arial"/>
                <a:ea typeface="Arial"/>
                <a:cs typeface="Arial"/>
                <a:sym typeface="Arial"/>
              </a:rPr>
              <a:t>Coming to your question, the value of </a:t>
            </a:r>
            <a:r>
              <a:rPr b="1" i="0" lang="en-US" sz="1800">
                <a:solidFill>
                  <a:srgbClr val="232629"/>
                </a:solidFill>
                <a:latin typeface="Arial"/>
                <a:ea typeface="Arial"/>
                <a:cs typeface="Arial"/>
                <a:sym typeface="Arial"/>
              </a:rPr>
              <a:t>k</a:t>
            </a:r>
            <a:r>
              <a:rPr b="0" i="0" lang="en-US" sz="1800">
                <a:solidFill>
                  <a:srgbClr val="232629"/>
                </a:solidFill>
                <a:latin typeface="Arial"/>
                <a:ea typeface="Arial"/>
                <a:cs typeface="Arial"/>
                <a:sym typeface="Arial"/>
              </a:rPr>
              <a:t> is non-parametric and a general rule of thumb in choosing the value of </a:t>
            </a:r>
            <a:r>
              <a:rPr b="1" i="0" lang="en-US" sz="1800">
                <a:solidFill>
                  <a:srgbClr val="232629"/>
                </a:solidFill>
                <a:latin typeface="Arial"/>
                <a:ea typeface="Arial"/>
                <a:cs typeface="Arial"/>
                <a:sym typeface="Arial"/>
              </a:rPr>
              <a:t>k</a:t>
            </a:r>
            <a:r>
              <a:rPr b="0" i="0" lang="en-US" sz="1800">
                <a:solidFill>
                  <a:srgbClr val="232629"/>
                </a:solidFill>
                <a:latin typeface="Arial"/>
                <a:ea typeface="Arial"/>
                <a:cs typeface="Arial"/>
                <a:sym typeface="Arial"/>
              </a:rPr>
              <a:t> is </a:t>
            </a:r>
            <a:r>
              <a:rPr b="1" i="0" lang="en-US" sz="1800">
                <a:solidFill>
                  <a:srgbClr val="232629"/>
                </a:solidFill>
                <a:latin typeface="Arial"/>
                <a:ea typeface="Arial"/>
                <a:cs typeface="Arial"/>
                <a:sym typeface="Arial"/>
              </a:rPr>
              <a:t>k = sqrt(N)/2</a:t>
            </a:r>
            <a:r>
              <a:rPr b="0" i="0" lang="en-US" sz="1800">
                <a:solidFill>
                  <a:srgbClr val="232629"/>
                </a:solidFill>
                <a:latin typeface="Arial"/>
                <a:ea typeface="Arial"/>
                <a:cs typeface="Arial"/>
                <a:sym typeface="Arial"/>
              </a:rPr>
              <a:t>, where </a:t>
            </a:r>
            <a:r>
              <a:rPr b="1" i="0" lang="en-US" sz="1800">
                <a:solidFill>
                  <a:srgbClr val="232629"/>
                </a:solidFill>
                <a:latin typeface="Arial"/>
                <a:ea typeface="Arial"/>
                <a:cs typeface="Arial"/>
                <a:sym typeface="Arial"/>
              </a:rPr>
              <a:t>N</a:t>
            </a:r>
            <a:r>
              <a:rPr b="0" i="0" lang="en-US" sz="1800">
                <a:solidFill>
                  <a:srgbClr val="232629"/>
                </a:solidFill>
                <a:latin typeface="Arial"/>
                <a:ea typeface="Arial"/>
                <a:cs typeface="Arial"/>
                <a:sym typeface="Arial"/>
              </a:rPr>
              <a:t> stands for the </a:t>
            </a:r>
            <a:r>
              <a:rPr b="1" i="0" lang="en-US" sz="1800">
                <a:solidFill>
                  <a:srgbClr val="232629"/>
                </a:solidFill>
                <a:latin typeface="Arial"/>
                <a:ea typeface="Arial"/>
                <a:cs typeface="Arial"/>
                <a:sym typeface="Arial"/>
              </a:rPr>
              <a:t>number of samples in your training dataset</a:t>
            </a:r>
            <a:endParaRPr b="0" i="0" sz="1800">
              <a:solidFill>
                <a:srgbClr val="595858"/>
              </a:solidFill>
              <a:latin typeface="Roboto"/>
              <a:ea typeface="Roboto"/>
              <a:cs typeface="Roboto"/>
              <a:sym typeface="Roboto"/>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39"/>
          <p:cNvSpPr/>
          <p:nvPr/>
        </p:nvSpPr>
        <p:spPr>
          <a:xfrm>
            <a:off x="301083" y="356839"/>
            <a:ext cx="1111776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595858"/>
                </a:solidFill>
                <a:latin typeface="Roboto"/>
                <a:ea typeface="Roboto"/>
                <a:cs typeface="Roboto"/>
                <a:sym typeface="Roboto"/>
              </a:rPr>
              <a:t>As we saw above, KNN algorithm can be used for both classification and regression problems. The KNN algorithm uses ‘</a:t>
            </a:r>
            <a:r>
              <a:rPr b="1" lang="en-US" sz="1800">
                <a:solidFill>
                  <a:srgbClr val="333333"/>
                </a:solidFill>
                <a:latin typeface="Roboto"/>
                <a:ea typeface="Roboto"/>
                <a:cs typeface="Roboto"/>
                <a:sym typeface="Roboto"/>
              </a:rPr>
              <a:t>feature similarity</a:t>
            </a:r>
            <a:r>
              <a:rPr lang="en-US" sz="1800">
                <a:solidFill>
                  <a:srgbClr val="595858"/>
                </a:solidFill>
                <a:latin typeface="Roboto"/>
                <a:ea typeface="Roboto"/>
                <a:cs typeface="Roboto"/>
                <a:sym typeface="Roboto"/>
              </a:rPr>
              <a:t>’ to predict the values of any new data points. This means that the new point is assigned a value based on how closely it resembles the points in the training set. From our example, we know that ID11 has height and age similar to ID1 and ID5, so the weight would also approximately be the same.</a:t>
            </a:r>
            <a:endParaRPr/>
          </a:p>
          <a:p>
            <a:pPr indent="0" lvl="0" marL="0" marR="0" rtl="0" algn="l">
              <a:spcBef>
                <a:spcPts val="0"/>
              </a:spcBef>
              <a:spcAft>
                <a:spcPts val="0"/>
              </a:spcAft>
              <a:buNone/>
            </a:pPr>
            <a:r>
              <a:t/>
            </a:r>
            <a:endParaRPr sz="1800">
              <a:solidFill>
                <a:srgbClr val="595858"/>
              </a:solidFill>
              <a:latin typeface="Roboto"/>
              <a:ea typeface="Roboto"/>
              <a:cs typeface="Roboto"/>
              <a:sym typeface="Roboto"/>
            </a:endParaRPr>
          </a:p>
          <a:p>
            <a:pPr indent="0" lvl="0" marL="0" marR="0" rtl="0" algn="l">
              <a:spcBef>
                <a:spcPts val="0"/>
              </a:spcBef>
              <a:spcAft>
                <a:spcPts val="0"/>
              </a:spcAft>
              <a:buNone/>
            </a:pPr>
            <a:r>
              <a:t/>
            </a:r>
            <a:endParaRPr sz="1800">
              <a:solidFill>
                <a:srgbClr val="595858"/>
              </a:solidFill>
              <a:latin typeface="Roboto"/>
              <a:ea typeface="Roboto"/>
              <a:cs typeface="Roboto"/>
              <a:sym typeface="Roboto"/>
            </a:endParaRPr>
          </a:p>
          <a:p>
            <a:pPr indent="0" lvl="0" marL="0" marR="0" rtl="0" algn="l">
              <a:spcBef>
                <a:spcPts val="0"/>
              </a:spcBef>
              <a:spcAft>
                <a:spcPts val="0"/>
              </a:spcAft>
              <a:buNone/>
            </a:pPr>
            <a:r>
              <a:rPr lang="en-US" sz="1800">
                <a:solidFill>
                  <a:srgbClr val="595858"/>
                </a:solidFill>
                <a:latin typeface="Roboto"/>
                <a:ea typeface="Roboto"/>
                <a:cs typeface="Roboto"/>
                <a:sym typeface="Roboto"/>
              </a:rPr>
              <a:t>Had it been a classification problem, we would have taken the mode as the final prediction. In this case, we have two values of weight – 72 and 77. Any guesses on how the final value will be calculated? The average of the values is taken to be the final prediction.</a:t>
            </a:r>
            <a:endParaRPr b="0" i="0" sz="1800">
              <a:solidFill>
                <a:srgbClr val="595858"/>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Fundamentals of Machine Learning</a:t>
            </a:r>
            <a:endParaRPr/>
          </a:p>
        </p:txBody>
      </p:sp>
      <p:sp>
        <p:nvSpPr>
          <p:cNvPr id="153" name="Google Shape;15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1F3864"/>
              </a:buClr>
              <a:buSzPts val="2800"/>
              <a:buChar char="•"/>
            </a:pPr>
            <a:r>
              <a:rPr lang="en-US">
                <a:solidFill>
                  <a:srgbClr val="1F3864"/>
                </a:solidFill>
              </a:rPr>
              <a:t>Data is the fact and figures (can also be referred as raw data) that we have available with respect to the business context. Data are made up of these two aspects: </a:t>
            </a:r>
            <a:endParaRPr/>
          </a:p>
          <a:p>
            <a:pPr indent="-228600" lvl="0" marL="228600" rtl="0" algn="l">
              <a:lnSpc>
                <a:spcPct val="90000"/>
              </a:lnSpc>
              <a:spcBef>
                <a:spcPts val="1000"/>
              </a:spcBef>
              <a:spcAft>
                <a:spcPts val="0"/>
              </a:spcAft>
              <a:buClr>
                <a:srgbClr val="1F3864"/>
              </a:buClr>
              <a:buSzPts val="2800"/>
              <a:buChar char="•"/>
            </a:pPr>
            <a:r>
              <a:rPr lang="en-US">
                <a:solidFill>
                  <a:srgbClr val="1F3864"/>
                </a:solidFill>
              </a:rPr>
              <a:t>a. Objects such as people, tree, animals, etc.</a:t>
            </a:r>
            <a:endParaRPr/>
          </a:p>
          <a:p>
            <a:pPr indent="-228600" lvl="0" marL="228600" rtl="0" algn="l">
              <a:lnSpc>
                <a:spcPct val="90000"/>
              </a:lnSpc>
              <a:spcBef>
                <a:spcPts val="1000"/>
              </a:spcBef>
              <a:spcAft>
                <a:spcPts val="0"/>
              </a:spcAft>
              <a:buClr>
                <a:srgbClr val="1F3864"/>
              </a:buClr>
              <a:buSzPts val="2800"/>
              <a:buChar char="•"/>
            </a:pPr>
            <a:r>
              <a:rPr lang="en-US">
                <a:solidFill>
                  <a:srgbClr val="1F3864"/>
                </a:solidFill>
              </a:rPr>
              <a:t> b. Attributes that were recorded for objects such as age, size, weight, cost, etc.</a:t>
            </a:r>
            <a:endParaRPr/>
          </a:p>
          <a:p>
            <a:pPr indent="-228600" lvl="0" marL="228600" rtl="0" algn="l">
              <a:lnSpc>
                <a:spcPct val="90000"/>
              </a:lnSpc>
              <a:spcBef>
                <a:spcPts val="1000"/>
              </a:spcBef>
              <a:spcAft>
                <a:spcPts val="0"/>
              </a:spcAft>
              <a:buClr>
                <a:srgbClr val="1F3864"/>
              </a:buClr>
              <a:buSzPts val="2800"/>
              <a:buChar char="•"/>
            </a:pPr>
            <a:r>
              <a:rPr lang="en-US">
                <a:solidFill>
                  <a:srgbClr val="1F3864"/>
                </a:solidFill>
              </a:rPr>
              <a:t> When we measure the attributes of an object, we obtain a value that varies between objects. For example, if we consider individual plants in a garden as objects, and the attribute ‘height' will vary between them. Correspondingly different attributes vary between objects, so attributes are more collectively known as variables.</a:t>
            </a:r>
            <a:endParaRPr>
              <a:solidFill>
                <a:srgbClr val="1F3864"/>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140"/>
          <p:cNvPicPr preferRelativeResize="0"/>
          <p:nvPr/>
        </p:nvPicPr>
        <p:blipFill rotWithShape="1">
          <a:blip r:embed="rId3">
            <a:alphaModFix/>
          </a:blip>
          <a:srcRect b="0" l="0" r="0" t="0"/>
          <a:stretch/>
        </p:blipFill>
        <p:spPr>
          <a:xfrm>
            <a:off x="2405062" y="1300162"/>
            <a:ext cx="7381875" cy="42576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p:nvPr/>
        </p:nvSpPr>
        <p:spPr>
          <a:xfrm>
            <a:off x="-1" y="122664"/>
            <a:ext cx="1196525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595858"/>
                </a:solidFill>
                <a:latin typeface="Roboto"/>
                <a:ea typeface="Roboto"/>
                <a:cs typeface="Roboto"/>
                <a:sym typeface="Roboto"/>
              </a:rPr>
              <a:t>2. The closest k data points are selected (based on the distance). In this example, points 1, 5, 6 will be selected if the value of k is 3. We will further explore the method to select the right value of k later in this article.</a:t>
            </a:r>
            <a:endParaRPr sz="1800">
              <a:solidFill>
                <a:schemeClr val="dk1"/>
              </a:solidFill>
              <a:latin typeface="Calibri"/>
              <a:ea typeface="Calibri"/>
              <a:cs typeface="Calibri"/>
              <a:sym typeface="Calibri"/>
            </a:endParaRPr>
          </a:p>
        </p:txBody>
      </p:sp>
      <p:pic>
        <p:nvPicPr>
          <p:cNvPr id="850" name="Google Shape;850;p141"/>
          <p:cNvPicPr preferRelativeResize="0"/>
          <p:nvPr/>
        </p:nvPicPr>
        <p:blipFill rotWithShape="1">
          <a:blip r:embed="rId3">
            <a:alphaModFix/>
          </a:blip>
          <a:srcRect b="0" l="0" r="0" t="0"/>
          <a:stretch/>
        </p:blipFill>
        <p:spPr>
          <a:xfrm>
            <a:off x="2628900" y="1409700"/>
            <a:ext cx="6934200" cy="40386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p142"/>
          <p:cNvPicPr preferRelativeResize="0"/>
          <p:nvPr/>
        </p:nvPicPr>
        <p:blipFill rotWithShape="1">
          <a:blip r:embed="rId3">
            <a:alphaModFix/>
          </a:blip>
          <a:srcRect b="0" l="0" r="0" t="0"/>
          <a:stretch/>
        </p:blipFill>
        <p:spPr>
          <a:xfrm>
            <a:off x="624176" y="657922"/>
            <a:ext cx="10203658" cy="3378819"/>
          </a:xfrm>
          <a:prstGeom prst="rect">
            <a:avLst/>
          </a:prstGeom>
          <a:noFill/>
          <a:ln>
            <a:noFill/>
          </a:ln>
        </p:spPr>
      </p:pic>
      <p:pic>
        <p:nvPicPr>
          <p:cNvPr id="856" name="Google Shape;856;p142"/>
          <p:cNvPicPr preferRelativeResize="0"/>
          <p:nvPr/>
        </p:nvPicPr>
        <p:blipFill rotWithShape="1">
          <a:blip r:embed="rId4">
            <a:alphaModFix/>
          </a:blip>
          <a:srcRect b="0" l="0" r="0" t="0"/>
          <a:stretch/>
        </p:blipFill>
        <p:spPr>
          <a:xfrm>
            <a:off x="624176" y="4036741"/>
            <a:ext cx="9869121" cy="258708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3"/>
          <p:cNvSpPr/>
          <p:nvPr/>
        </p:nvSpPr>
        <p:spPr>
          <a:xfrm>
            <a:off x="434897" y="211873"/>
            <a:ext cx="1155266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333"/>
                </a:solidFill>
                <a:latin typeface="Poppins"/>
                <a:ea typeface="Poppins"/>
                <a:cs typeface="Poppins"/>
                <a:sym typeface="Poppins"/>
              </a:rPr>
              <a:t>4. How to choose the k factor?</a:t>
            </a:r>
            <a:endParaRPr/>
          </a:p>
          <a:p>
            <a:pPr indent="0" lvl="0" marL="0" marR="0" rtl="0" algn="l">
              <a:spcBef>
                <a:spcPts val="0"/>
              </a:spcBef>
              <a:spcAft>
                <a:spcPts val="0"/>
              </a:spcAft>
              <a:buNone/>
            </a:pPr>
            <a:r>
              <a:rPr lang="en-US" sz="1800">
                <a:solidFill>
                  <a:srgbClr val="595858"/>
                </a:solidFill>
                <a:latin typeface="Roboto"/>
                <a:ea typeface="Roboto"/>
                <a:cs typeface="Roboto"/>
                <a:sym typeface="Roboto"/>
              </a:rPr>
              <a:t>The </a:t>
            </a:r>
            <a:r>
              <a:rPr b="1" lang="en-US" sz="1800">
                <a:solidFill>
                  <a:srgbClr val="333333"/>
                </a:solidFill>
                <a:latin typeface="Roboto"/>
                <a:ea typeface="Roboto"/>
                <a:cs typeface="Roboto"/>
                <a:sym typeface="Roboto"/>
              </a:rPr>
              <a:t>second step</a:t>
            </a:r>
            <a:r>
              <a:rPr lang="en-US" sz="1800">
                <a:solidFill>
                  <a:srgbClr val="595858"/>
                </a:solidFill>
                <a:latin typeface="Roboto"/>
                <a:ea typeface="Roboto"/>
                <a:cs typeface="Roboto"/>
                <a:sym typeface="Roboto"/>
              </a:rPr>
              <a:t> is to select the k value. This determines the number of neighbors we look at when we assign a value to any new observation.</a:t>
            </a:r>
            <a:endParaRPr/>
          </a:p>
          <a:p>
            <a:pPr indent="0" lvl="0" marL="0" marR="0" rtl="0" algn="l">
              <a:spcBef>
                <a:spcPts val="0"/>
              </a:spcBef>
              <a:spcAft>
                <a:spcPts val="0"/>
              </a:spcAft>
              <a:buNone/>
            </a:pPr>
            <a:r>
              <a:rPr lang="en-US" sz="1800">
                <a:solidFill>
                  <a:srgbClr val="595858"/>
                </a:solidFill>
                <a:latin typeface="Roboto"/>
                <a:ea typeface="Roboto"/>
                <a:cs typeface="Roboto"/>
                <a:sym typeface="Roboto"/>
              </a:rPr>
              <a:t>In our example, for a value k = 3, the closest points are ID1, ID5 and ID6.</a:t>
            </a:r>
            <a:endParaRPr b="0" i="0" sz="1800">
              <a:solidFill>
                <a:srgbClr val="595858"/>
              </a:solidFill>
              <a:latin typeface="Roboto"/>
              <a:ea typeface="Roboto"/>
              <a:cs typeface="Roboto"/>
              <a:sym typeface="Roboto"/>
            </a:endParaRPr>
          </a:p>
        </p:txBody>
      </p:sp>
      <p:pic>
        <p:nvPicPr>
          <p:cNvPr descr="https://cdn.analyticsvidhya.com/wp-content/uploads/2018/08/Screenshot-from-2018-08-22-12-50-04.png" id="862" name="Google Shape;862;p143"/>
          <p:cNvPicPr preferRelativeResize="0"/>
          <p:nvPr/>
        </p:nvPicPr>
        <p:blipFill rotWithShape="1">
          <a:blip r:embed="rId3">
            <a:alphaModFix/>
          </a:blip>
          <a:srcRect b="0" l="0" r="0" t="0"/>
          <a:stretch/>
        </p:blipFill>
        <p:spPr>
          <a:xfrm>
            <a:off x="858101" y="1781408"/>
            <a:ext cx="7616826" cy="2534114"/>
          </a:xfrm>
          <a:prstGeom prst="rect">
            <a:avLst/>
          </a:prstGeom>
          <a:noFill/>
          <a:ln>
            <a:noFill/>
          </a:ln>
        </p:spPr>
      </p:pic>
      <p:pic>
        <p:nvPicPr>
          <p:cNvPr descr="https://cdn.analyticsvidhya.com/wp-content/uploads/2018/08/Screenshot-from-2018-08-22-15-27-29.png" id="863" name="Google Shape;863;p143"/>
          <p:cNvPicPr preferRelativeResize="0"/>
          <p:nvPr/>
        </p:nvPicPr>
        <p:blipFill rotWithShape="1">
          <a:blip r:embed="rId4">
            <a:alphaModFix/>
          </a:blip>
          <a:srcRect b="0" l="0" r="0" t="0"/>
          <a:stretch/>
        </p:blipFill>
        <p:spPr>
          <a:xfrm>
            <a:off x="2810803" y="5047786"/>
            <a:ext cx="3400425" cy="6477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144"/>
          <p:cNvPicPr preferRelativeResize="0"/>
          <p:nvPr/>
        </p:nvPicPr>
        <p:blipFill rotWithShape="1">
          <a:blip r:embed="rId3">
            <a:alphaModFix/>
          </a:blip>
          <a:srcRect b="0" l="0" r="0" t="0"/>
          <a:stretch/>
        </p:blipFill>
        <p:spPr>
          <a:xfrm>
            <a:off x="1806499" y="290863"/>
            <a:ext cx="8104264" cy="5928962"/>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145"/>
          <p:cNvPicPr preferRelativeResize="0"/>
          <p:nvPr/>
        </p:nvPicPr>
        <p:blipFill rotWithShape="1">
          <a:blip r:embed="rId3">
            <a:alphaModFix/>
          </a:blip>
          <a:srcRect b="0" l="0" r="0" t="0"/>
          <a:stretch/>
        </p:blipFill>
        <p:spPr>
          <a:xfrm>
            <a:off x="199950" y="1315845"/>
            <a:ext cx="9948938" cy="356571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p:nvPr/>
        </p:nvSpPr>
        <p:spPr>
          <a:xfrm>
            <a:off x="702527" y="624467"/>
            <a:ext cx="8441473"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Helvetica Neue"/>
                <a:ea typeface="Helvetica Neue"/>
                <a:cs typeface="Helvetica Neue"/>
                <a:sym typeface="Helvetica Neue"/>
              </a:rPr>
              <a:t>Project Overview</a:t>
            </a:r>
            <a:r>
              <a:rPr b="1" lang="en-US" sz="1800" u="sng">
                <a:solidFill>
                  <a:srgbClr val="0088CC"/>
                </a:solidFill>
                <a:latin typeface="Helvetica Neue"/>
                <a:ea typeface="Helvetica Neue"/>
                <a:cs typeface="Helvetica Neue"/>
                <a:sym typeface="Helvetica Neue"/>
                <a:hlinkClick r:id="rId3">
                  <a:extLst>
                    <a:ext uri="{A12FA001-AC4F-418D-AE19-62706E023703}">
                      <ahyp:hlinkClr val="tx"/>
                    </a:ext>
                  </a:extLst>
                </a:hlinkClick>
              </a:rPr>
              <a:t>¶</a:t>
            </a:r>
            <a:endParaRPr b="1" sz="1800">
              <a:solidFill>
                <a:srgbClr val="000000"/>
              </a:solidFill>
              <a:latin typeface="Helvetica Neue"/>
              <a:ea typeface="Helvetica Neue"/>
              <a:cs typeface="Helvetica Neue"/>
              <a:sym typeface="Helvetica Neue"/>
            </a:endParaRPr>
          </a:p>
          <a:p>
            <a:pPr indent="0" lvl="0" marL="0" marR="0" rtl="0" algn="just">
              <a:spcBef>
                <a:spcPts val="0"/>
              </a:spcBef>
              <a:spcAft>
                <a:spcPts val="0"/>
              </a:spcAft>
              <a:buNone/>
            </a:pPr>
            <a:r>
              <a:rPr lang="en-US" sz="1800">
                <a:solidFill>
                  <a:srgbClr val="000000"/>
                </a:solidFill>
                <a:latin typeface="Helvetica Neue"/>
                <a:ea typeface="Helvetica Neue"/>
                <a:cs typeface="Helvetica Neue"/>
                <a:sym typeface="Helvetica Neue"/>
              </a:rPr>
              <a:t>In this project, I am going to build a ITEM_BASED collabartive recommender system . In this recommender system , items will be clustered based on rating of item given by users and item will be recommends based on similar items.</a:t>
            </a:r>
            <a:endParaRPr/>
          </a:p>
          <a:p>
            <a:pPr indent="0" lvl="0" marL="0" marR="0" rtl="0" algn="l">
              <a:spcBef>
                <a:spcPts val="0"/>
              </a:spcBef>
              <a:spcAft>
                <a:spcPts val="0"/>
              </a:spcAft>
              <a:buNone/>
            </a:pPr>
            <a:r>
              <a:rPr b="1" lang="en-US" sz="1800">
                <a:solidFill>
                  <a:srgbClr val="000000"/>
                </a:solidFill>
                <a:latin typeface="Helvetica Neue"/>
                <a:ea typeface="Helvetica Neue"/>
                <a:cs typeface="Helvetica Neue"/>
                <a:sym typeface="Helvetica Neue"/>
              </a:rPr>
              <a:t>ITEM-BASED recommender system</a:t>
            </a:r>
            <a:endParaRPr/>
          </a:p>
          <a:p>
            <a:pPr indent="0" lvl="0" marL="0" marR="0" rtl="0" algn="just">
              <a:spcBef>
                <a:spcPts val="0"/>
              </a:spcBef>
              <a:spcAft>
                <a:spcPts val="0"/>
              </a:spcAft>
              <a:buNone/>
            </a:pPr>
            <a:r>
              <a:rPr lang="en-US" sz="1800">
                <a:solidFill>
                  <a:srgbClr val="000000"/>
                </a:solidFill>
                <a:latin typeface="Helvetica Neue"/>
                <a:ea typeface="Helvetica Neue"/>
                <a:cs typeface="Helvetica Neue"/>
                <a:sym typeface="Helvetica Neue"/>
              </a:rPr>
              <a:t>Collaborative filtering based systems use the actions of users to recommend other items. In general, they can either be user based or item based. User based collaborating filtering uses the patterns of users similar to me to recommend a product (users like me also looked at these other items). Item based collaborative filtering uses the patterns of users who browsed the same item as me to recommend me a product (users who looked at my item also looked at these other items). Item-based approach is usually prefered than user-based approach. User-based approach is often harder to scale because of the dynamic nature of users, whereas items usually don't change much, so item-based approach often can be computed offline.</a:t>
            </a:r>
            <a:endParaRPr b="0" i="0" sz="1800">
              <a:solidFill>
                <a:srgbClr val="000000"/>
              </a:solidFill>
              <a:latin typeface="Helvetica Neue"/>
              <a:ea typeface="Helvetica Neue"/>
              <a:cs typeface="Helvetica Neue"/>
              <a:sym typeface="Helvetica Neue"/>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7"/>
          <p:cNvSpPr/>
          <p:nvPr/>
        </p:nvSpPr>
        <p:spPr>
          <a:xfrm>
            <a:off x="779929" y="605118"/>
            <a:ext cx="11295530"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273239"/>
                </a:solidFill>
                <a:latin typeface="Arial"/>
                <a:ea typeface="Arial"/>
                <a:cs typeface="Arial"/>
                <a:sym typeface="Arial"/>
              </a:rPr>
              <a:t> The algorithm will categorize the items into k groups of similarity. To calculate that similarity, we will use the euclidean distance as measurement.</a:t>
            </a:r>
            <a:endParaRPr/>
          </a:p>
          <a:p>
            <a:pPr indent="0" lvl="0" marL="0" marR="0" rtl="0" algn="l">
              <a:spcBef>
                <a:spcPts val="0"/>
              </a:spcBef>
              <a:spcAft>
                <a:spcPts val="0"/>
              </a:spcAft>
              <a:buNone/>
            </a:pPr>
            <a:r>
              <a:t/>
            </a:r>
            <a:endParaRPr sz="2400">
              <a:solidFill>
                <a:srgbClr val="273239"/>
              </a:solidFill>
              <a:latin typeface="Arial"/>
              <a:ea typeface="Arial"/>
              <a:cs typeface="Arial"/>
              <a:sym typeface="Arial"/>
            </a:endParaRPr>
          </a:p>
          <a:p>
            <a:pPr indent="0" lvl="0" marL="0" marR="0" rtl="0" algn="l">
              <a:spcBef>
                <a:spcPts val="0"/>
              </a:spcBef>
              <a:spcAft>
                <a:spcPts val="0"/>
              </a:spcAft>
              <a:buNone/>
            </a:pPr>
            <a:r>
              <a:t/>
            </a:r>
            <a:endParaRPr sz="2400">
              <a:solidFill>
                <a:srgbClr val="273239"/>
              </a:solidFill>
              <a:latin typeface="Arial"/>
              <a:ea typeface="Arial"/>
              <a:cs typeface="Arial"/>
              <a:sym typeface="Arial"/>
            </a:endParaRPr>
          </a:p>
          <a:p>
            <a:pPr indent="0" lvl="0" marL="0" marR="0" rtl="0" algn="l">
              <a:spcBef>
                <a:spcPts val="0"/>
              </a:spcBef>
              <a:spcAft>
                <a:spcPts val="0"/>
              </a:spcAft>
              <a:buNone/>
            </a:pPr>
            <a:r>
              <a:t/>
            </a:r>
            <a:endParaRPr sz="2400">
              <a:solidFill>
                <a:srgbClr val="273239"/>
              </a:solidFill>
              <a:latin typeface="Arial"/>
              <a:ea typeface="Arial"/>
              <a:cs typeface="Arial"/>
              <a:sym typeface="Arial"/>
            </a:endParaRPr>
          </a:p>
          <a:p>
            <a:pPr indent="0" lvl="0" marL="0" marR="0" rtl="0" algn="l">
              <a:spcBef>
                <a:spcPts val="0"/>
              </a:spcBef>
              <a:spcAft>
                <a:spcPts val="0"/>
              </a:spcAft>
              <a:buNone/>
            </a:pPr>
            <a:r>
              <a:rPr lang="en-US" sz="2400">
                <a:solidFill>
                  <a:srgbClr val="273239"/>
                </a:solidFill>
                <a:latin typeface="Arial"/>
                <a:ea typeface="Arial"/>
                <a:cs typeface="Arial"/>
                <a:sym typeface="Arial"/>
              </a:rPr>
              <a:t>The algorithm works as follows:</a:t>
            </a:r>
            <a:endParaRPr/>
          </a:p>
          <a:p>
            <a:pPr indent="0" lvl="0" marL="0" marR="0" rtl="0" algn="l">
              <a:spcBef>
                <a:spcPts val="0"/>
              </a:spcBef>
              <a:spcAft>
                <a:spcPts val="0"/>
              </a:spcAft>
              <a:buNone/>
            </a:pPr>
            <a:r>
              <a:t/>
            </a:r>
            <a:endParaRPr sz="2400">
              <a:solidFill>
                <a:srgbClr val="273239"/>
              </a:solidFill>
              <a:latin typeface="Arial"/>
              <a:ea typeface="Arial"/>
              <a:cs typeface="Arial"/>
              <a:sym typeface="Arial"/>
            </a:endParaRPr>
          </a:p>
          <a:p>
            <a:pPr indent="-152400" lvl="0" marL="0" marR="0" rtl="0" algn="l">
              <a:spcBef>
                <a:spcPts val="0"/>
              </a:spcBef>
              <a:spcAft>
                <a:spcPts val="0"/>
              </a:spcAft>
              <a:buClr>
                <a:srgbClr val="273239"/>
              </a:buClr>
              <a:buSzPts val="2400"/>
              <a:buFont typeface="Calibri"/>
              <a:buAutoNum type="arabicPeriod"/>
            </a:pPr>
            <a:r>
              <a:rPr lang="en-US" sz="2400">
                <a:solidFill>
                  <a:srgbClr val="273239"/>
                </a:solidFill>
                <a:latin typeface="Arial"/>
                <a:ea typeface="Arial"/>
                <a:cs typeface="Arial"/>
                <a:sym typeface="Arial"/>
              </a:rPr>
              <a:t>First we initialize k points, called means, randomly.</a:t>
            </a:r>
            <a:endParaRPr/>
          </a:p>
          <a:p>
            <a:pPr indent="0" lvl="0" marL="0" marR="0" rtl="0" algn="l">
              <a:spcBef>
                <a:spcPts val="0"/>
              </a:spcBef>
              <a:spcAft>
                <a:spcPts val="0"/>
              </a:spcAft>
              <a:buClr>
                <a:schemeClr val="dk1"/>
              </a:buClr>
              <a:buSzPts val="2400"/>
              <a:buFont typeface="Calibri"/>
              <a:buNone/>
            </a:pPr>
            <a:r>
              <a:t/>
            </a:r>
            <a:endParaRPr sz="2400">
              <a:solidFill>
                <a:srgbClr val="273239"/>
              </a:solidFill>
              <a:latin typeface="Arial"/>
              <a:ea typeface="Arial"/>
              <a:cs typeface="Arial"/>
              <a:sym typeface="Arial"/>
            </a:endParaRPr>
          </a:p>
          <a:p>
            <a:pPr indent="-152400" lvl="0" marL="0" marR="0" rtl="0" algn="l">
              <a:spcBef>
                <a:spcPts val="0"/>
              </a:spcBef>
              <a:spcAft>
                <a:spcPts val="0"/>
              </a:spcAft>
              <a:buClr>
                <a:srgbClr val="273239"/>
              </a:buClr>
              <a:buSzPts val="2400"/>
              <a:buFont typeface="Calibri"/>
              <a:buAutoNum type="arabicPeriod"/>
            </a:pPr>
            <a:r>
              <a:rPr lang="en-US" sz="2400">
                <a:solidFill>
                  <a:srgbClr val="273239"/>
                </a:solidFill>
                <a:latin typeface="Arial"/>
                <a:ea typeface="Arial"/>
                <a:cs typeface="Arial"/>
                <a:sym typeface="Arial"/>
              </a:rPr>
              <a:t>We categorize each item to its closest mean and we update the mean’s coordinates, which are the averages of the items categorized in that mean so far.</a:t>
            </a:r>
            <a:endParaRPr/>
          </a:p>
          <a:p>
            <a:pPr indent="0" lvl="0" marL="0" marR="0" rtl="0" algn="l">
              <a:spcBef>
                <a:spcPts val="0"/>
              </a:spcBef>
              <a:spcAft>
                <a:spcPts val="0"/>
              </a:spcAft>
              <a:buClr>
                <a:schemeClr val="dk1"/>
              </a:buClr>
              <a:buSzPts val="2400"/>
              <a:buFont typeface="Calibri"/>
              <a:buNone/>
            </a:pPr>
            <a:r>
              <a:t/>
            </a:r>
            <a:endParaRPr sz="2400">
              <a:solidFill>
                <a:srgbClr val="273239"/>
              </a:solidFill>
              <a:latin typeface="Arial"/>
              <a:ea typeface="Arial"/>
              <a:cs typeface="Arial"/>
              <a:sym typeface="Arial"/>
            </a:endParaRPr>
          </a:p>
          <a:p>
            <a:pPr indent="-152400" lvl="0" marL="0" marR="0" rtl="0" algn="l">
              <a:spcBef>
                <a:spcPts val="0"/>
              </a:spcBef>
              <a:spcAft>
                <a:spcPts val="0"/>
              </a:spcAft>
              <a:buClr>
                <a:srgbClr val="273239"/>
              </a:buClr>
              <a:buSzPts val="2400"/>
              <a:buFont typeface="Calibri"/>
              <a:buAutoNum type="arabicPeriod"/>
            </a:pPr>
            <a:r>
              <a:rPr lang="en-US" sz="2400">
                <a:solidFill>
                  <a:srgbClr val="273239"/>
                </a:solidFill>
                <a:latin typeface="Arial"/>
                <a:ea typeface="Arial"/>
                <a:cs typeface="Arial"/>
                <a:sym typeface="Arial"/>
              </a:rPr>
              <a:t>We repeat the process for a given number of iterations and at the end, we have our clusters.</a:t>
            </a:r>
            <a:endParaRPr b="0" i="0" sz="2400">
              <a:solidFill>
                <a:srgbClr val="273239"/>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8"/>
          <p:cNvSpPr/>
          <p:nvPr/>
        </p:nvSpPr>
        <p:spPr>
          <a:xfrm>
            <a:off x="403412" y="753034"/>
            <a:ext cx="10905564" cy="6247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4292E"/>
                </a:solidFill>
                <a:latin typeface="Arial"/>
                <a:ea typeface="Arial"/>
                <a:cs typeface="Arial"/>
                <a:sym typeface="Arial"/>
              </a:rPr>
              <a:t>Machine learning algorithms can be broadly classified into two categories - supervised and unsupervised learning. There are other categories also like semi-supervised learning and reinforcement learning. But, most of the algorithms are classified as supervised or unsupervised learning. The difference between them happens because of presence of target variable. In unsupervised learning, there is no target variable. The dataset only has input variables which describe the data. This is called unsupervised learning.</a:t>
            </a:r>
            <a:endParaRPr/>
          </a:p>
          <a:p>
            <a:pPr indent="0" lvl="0" marL="0" marR="0" rtl="0" algn="l">
              <a:spcBef>
                <a:spcPts val="0"/>
              </a:spcBef>
              <a:spcAft>
                <a:spcPts val="0"/>
              </a:spcAft>
              <a:buNone/>
            </a:pPr>
            <a:r>
              <a:t/>
            </a:r>
            <a:endParaRPr sz="2000">
              <a:solidFill>
                <a:srgbClr val="24292E"/>
              </a:solidFill>
              <a:latin typeface="Arial"/>
              <a:ea typeface="Arial"/>
              <a:cs typeface="Arial"/>
              <a:sym typeface="Arial"/>
            </a:endParaRPr>
          </a:p>
          <a:p>
            <a:pPr indent="0" lvl="0" marL="0" marR="0" rtl="0" algn="l">
              <a:spcBef>
                <a:spcPts val="0"/>
              </a:spcBef>
              <a:spcAft>
                <a:spcPts val="0"/>
              </a:spcAft>
              <a:buNone/>
            </a:pPr>
            <a:r>
              <a:t/>
            </a:r>
            <a:endParaRPr sz="2000">
              <a:solidFill>
                <a:srgbClr val="24292E"/>
              </a:solidFill>
              <a:latin typeface="Arial"/>
              <a:ea typeface="Arial"/>
              <a:cs typeface="Arial"/>
              <a:sym typeface="Arial"/>
            </a:endParaRPr>
          </a:p>
          <a:p>
            <a:pPr indent="0" lvl="0" marL="0" marR="0" rtl="0" algn="l">
              <a:spcBef>
                <a:spcPts val="0"/>
              </a:spcBef>
              <a:spcAft>
                <a:spcPts val="0"/>
              </a:spcAft>
              <a:buNone/>
            </a:pPr>
            <a:r>
              <a:t/>
            </a:r>
            <a:endParaRPr sz="2000">
              <a:solidFill>
                <a:srgbClr val="24292E"/>
              </a:solidFill>
              <a:latin typeface="Arial"/>
              <a:ea typeface="Arial"/>
              <a:cs typeface="Arial"/>
              <a:sym typeface="Arial"/>
            </a:endParaRPr>
          </a:p>
          <a:p>
            <a:pPr indent="0" lvl="0" marL="0" marR="0" rtl="0" algn="l">
              <a:spcBef>
                <a:spcPts val="0"/>
              </a:spcBef>
              <a:spcAft>
                <a:spcPts val="0"/>
              </a:spcAft>
              <a:buNone/>
            </a:pPr>
            <a:r>
              <a:rPr lang="en-US" sz="2000">
                <a:solidFill>
                  <a:srgbClr val="24292E"/>
                </a:solidFill>
                <a:latin typeface="Arial"/>
                <a:ea typeface="Arial"/>
                <a:cs typeface="Arial"/>
                <a:sym typeface="Arial"/>
              </a:rPr>
              <a:t>K-Means clustering is the most popular unsupervised learning algorithm. It is used when we have unlabelled data which is data without defined categories or groups. The algorithm follows an easy or simple way to classify a given data set through a certain number of clusters, fixed apriori. K-Means algorithm works iteratively to assign each data point to one of K groups based on the features that are provided. Data points are clustered based on feature similarity.</a:t>
            </a:r>
            <a:endParaRPr/>
          </a:p>
          <a:p>
            <a:pPr indent="0" lvl="0" marL="0" marR="0" rtl="0" algn="l">
              <a:spcBef>
                <a:spcPts val="0"/>
              </a:spcBef>
              <a:spcAft>
                <a:spcPts val="0"/>
              </a:spcAft>
              <a:buNone/>
            </a:pPr>
            <a:r>
              <a:t/>
            </a:r>
            <a:endParaRPr b="0" i="0" sz="2000">
              <a:solidFill>
                <a:srgbClr val="24292E"/>
              </a:solidFill>
              <a:latin typeface="Arial"/>
              <a:ea typeface="Arial"/>
              <a:cs typeface="Arial"/>
              <a:sym typeface="Arial"/>
            </a:endParaRPr>
          </a:p>
          <a:p>
            <a:pPr indent="0" lvl="0" marL="0" marR="0" rtl="0" algn="l">
              <a:spcBef>
                <a:spcPts val="0"/>
              </a:spcBef>
              <a:spcAft>
                <a:spcPts val="0"/>
              </a:spcAft>
              <a:buNone/>
            </a:pPr>
            <a:r>
              <a:t/>
            </a:r>
            <a:endParaRPr sz="2000">
              <a:solidFill>
                <a:srgbClr val="24292E"/>
              </a:solidFill>
              <a:latin typeface="Arial"/>
              <a:ea typeface="Arial"/>
              <a:cs typeface="Arial"/>
              <a:sym typeface="Arial"/>
            </a:endParaRPr>
          </a:p>
          <a:p>
            <a:pPr indent="0" lvl="0" marL="0" marR="0" rtl="0" algn="l">
              <a:spcBef>
                <a:spcPts val="0"/>
              </a:spcBef>
              <a:spcAft>
                <a:spcPts val="0"/>
              </a:spcAft>
              <a:buNone/>
            </a:pPr>
            <a:r>
              <a:rPr b="0" i="0" lang="en-US" sz="2000">
                <a:solidFill>
                  <a:srgbClr val="273239"/>
                </a:solidFill>
                <a:latin typeface="Arial"/>
                <a:ea typeface="Arial"/>
                <a:cs typeface="Arial"/>
                <a:sym typeface="Arial"/>
              </a:rPr>
              <a:t>There is a popular method known as </a:t>
            </a:r>
            <a:r>
              <a:rPr b="1" i="0" lang="en-US" sz="2000">
                <a:solidFill>
                  <a:srgbClr val="273239"/>
                </a:solidFill>
                <a:latin typeface="Arial"/>
                <a:ea typeface="Arial"/>
                <a:cs typeface="Arial"/>
                <a:sym typeface="Arial"/>
              </a:rPr>
              <a:t>elbow method</a:t>
            </a:r>
            <a:r>
              <a:rPr b="0" i="0" lang="en-US" sz="2000">
                <a:solidFill>
                  <a:srgbClr val="273239"/>
                </a:solidFill>
                <a:latin typeface="Arial"/>
                <a:ea typeface="Arial"/>
                <a:cs typeface="Arial"/>
                <a:sym typeface="Arial"/>
              </a:rPr>
              <a:t> which is used to determine the optimal value of K to perform the K-Means Clustering Algorithm. The basic idea behind this method is that it plots the various values of cost with changing </a:t>
            </a:r>
            <a:r>
              <a:rPr b="0" i="1" lang="en-US" sz="2000">
                <a:solidFill>
                  <a:srgbClr val="273239"/>
                </a:solidFill>
                <a:latin typeface="Arial"/>
                <a:ea typeface="Arial"/>
                <a:cs typeface="Arial"/>
                <a:sym typeface="Arial"/>
              </a:rPr>
              <a:t>k</a:t>
            </a:r>
            <a:r>
              <a:rPr b="0" i="0" lang="en-US" sz="2000">
                <a:solidFill>
                  <a:srgbClr val="273239"/>
                </a:solidFill>
                <a:latin typeface="Arial"/>
                <a:ea typeface="Arial"/>
                <a:cs typeface="Arial"/>
                <a:sym typeface="Arial"/>
              </a:rPr>
              <a:t>. As the value of </a:t>
            </a:r>
            <a:r>
              <a:rPr b="0" i="1" lang="en-US" sz="2000">
                <a:solidFill>
                  <a:srgbClr val="273239"/>
                </a:solidFill>
                <a:latin typeface="Arial"/>
                <a:ea typeface="Arial"/>
                <a:cs typeface="Arial"/>
                <a:sym typeface="Arial"/>
              </a:rPr>
              <a:t>K</a:t>
            </a:r>
            <a:r>
              <a:rPr b="0" i="0" lang="en-US" sz="2000">
                <a:solidFill>
                  <a:srgbClr val="273239"/>
                </a:solidFill>
                <a:latin typeface="Arial"/>
                <a:ea typeface="Arial"/>
                <a:cs typeface="Arial"/>
                <a:sym typeface="Arial"/>
              </a:rPr>
              <a:t> increases, there will be fewer elements in the cluster.</a:t>
            </a:r>
            <a:endParaRPr b="0" i="0" sz="2000">
              <a:solidFill>
                <a:srgbClr val="24292E"/>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149"/>
          <p:cNvPicPr preferRelativeResize="0"/>
          <p:nvPr/>
        </p:nvPicPr>
        <p:blipFill rotWithShape="1">
          <a:blip r:embed="rId3">
            <a:alphaModFix/>
          </a:blip>
          <a:srcRect b="0" l="0" r="0" t="0"/>
          <a:stretch/>
        </p:blipFill>
        <p:spPr>
          <a:xfrm>
            <a:off x="2014537" y="1604962"/>
            <a:ext cx="8162925" cy="3648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5"/>
          <p:cNvSpPr/>
          <p:nvPr/>
        </p:nvSpPr>
        <p:spPr>
          <a:xfrm>
            <a:off x="134471" y="739588"/>
            <a:ext cx="9009529"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Continuous or quantitative:</a:t>
            </a:r>
            <a:endParaRPr/>
          </a:p>
          <a:p>
            <a:pPr indent="0" lvl="0" marL="0" marR="0" rtl="0" algn="l">
              <a:spcBef>
                <a:spcPts val="0"/>
              </a:spcBef>
              <a:spcAft>
                <a:spcPts val="0"/>
              </a:spcAft>
              <a:buNone/>
            </a:pPr>
            <a:r>
              <a:rPr lang="en-US" sz="2000">
                <a:solidFill>
                  <a:srgbClr val="1F3864"/>
                </a:solidFill>
                <a:latin typeface="Calibri"/>
                <a:ea typeface="Calibri"/>
                <a:cs typeface="Calibri"/>
                <a:sym typeface="Calibri"/>
              </a:rPr>
              <a:t>variables can take any positive or negative numerical value between a large range. Retail sales amount, insurance claims amounts are examples for continuous variables that can take any number within large ranges. These types of variables are also generally known as numerical variables</a:t>
            </a:r>
            <a:endParaRPr sz="2000">
              <a:solidFill>
                <a:srgbClr val="1F3864"/>
              </a:solidFill>
              <a:latin typeface="Calibri"/>
              <a:ea typeface="Calibri"/>
              <a:cs typeface="Calibri"/>
              <a:sym typeface="Calibri"/>
            </a:endParaRPr>
          </a:p>
        </p:txBody>
      </p:sp>
      <p:sp>
        <p:nvSpPr>
          <p:cNvPr id="159" name="Google Shape;159;p15"/>
          <p:cNvSpPr/>
          <p:nvPr/>
        </p:nvSpPr>
        <p:spPr>
          <a:xfrm>
            <a:off x="457200" y="2690335"/>
            <a:ext cx="86868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Discrete or qualitative: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rgbClr val="1F3864"/>
                </a:solidFill>
                <a:latin typeface="Calibri"/>
                <a:ea typeface="Calibri"/>
                <a:cs typeface="Calibri"/>
                <a:sym typeface="Calibri"/>
              </a:rPr>
              <a:t>variables can take only particular values: retail store location area, state, city are examples for discrete variables as it can take only one particular value for a store (here store is our object). These types of variables are also known as categorical variables.</a:t>
            </a:r>
            <a:endParaRPr sz="2000">
              <a:solidFill>
                <a:srgbClr val="1F3864"/>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0"/>
          <p:cNvSpPr/>
          <p:nvPr/>
        </p:nvSpPr>
        <p:spPr>
          <a:xfrm>
            <a:off x="779929" y="537882"/>
            <a:ext cx="10233212"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4292E"/>
                </a:solidFill>
                <a:latin typeface="Arial"/>
                <a:ea typeface="Arial"/>
                <a:cs typeface="Arial"/>
                <a:sym typeface="Arial"/>
              </a:rPr>
              <a:t>The advantages of K-Means are as follows:-</a:t>
            </a:r>
            <a:endParaRPr/>
          </a:p>
          <a:p>
            <a:pPr indent="0" lvl="0" marL="0" marR="0" rtl="0" algn="l">
              <a:spcBef>
                <a:spcPts val="0"/>
              </a:spcBef>
              <a:spcAft>
                <a:spcPts val="0"/>
              </a:spcAft>
              <a:buNone/>
            </a:pPr>
            <a:r>
              <a:t/>
            </a:r>
            <a:endParaRPr sz="1800">
              <a:solidFill>
                <a:srgbClr val="24292E"/>
              </a:solidFill>
              <a:latin typeface="Arial"/>
              <a:ea typeface="Arial"/>
              <a:cs typeface="Arial"/>
              <a:sym typeface="Arial"/>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K-Means is a fast, robust and easier to understand.</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K-Means is a relatively efficient clustering algorithm that helps to find intrinsic groups within the unlabelled dataset.</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K-Means give best result when data set are distinct and well separated from each other.</a:t>
            </a:r>
            <a:endParaRPr/>
          </a:p>
          <a:p>
            <a:pPr indent="0" lvl="0" marL="0" marR="0" rtl="0" algn="l">
              <a:spcBef>
                <a:spcPts val="0"/>
              </a:spcBef>
              <a:spcAft>
                <a:spcPts val="0"/>
              </a:spcAft>
              <a:buClr>
                <a:schemeClr val="dk1"/>
              </a:buClr>
              <a:buSzPts val="1800"/>
              <a:buFont typeface="Calibri"/>
              <a:buNone/>
            </a:pPr>
            <a:r>
              <a:t/>
            </a:r>
            <a:endParaRPr sz="1800">
              <a:solidFill>
                <a:srgbClr val="24292E"/>
              </a:solidFill>
              <a:latin typeface="Arial"/>
              <a:ea typeface="Arial"/>
              <a:cs typeface="Arial"/>
              <a:sym typeface="Arial"/>
            </a:endParaRPr>
          </a:p>
          <a:p>
            <a:pPr indent="0" lvl="0" marL="0" marR="0" rtl="0" algn="l">
              <a:spcBef>
                <a:spcPts val="0"/>
              </a:spcBef>
              <a:spcAft>
                <a:spcPts val="0"/>
              </a:spcAft>
              <a:buClr>
                <a:schemeClr val="dk1"/>
              </a:buClr>
              <a:buSzPts val="1800"/>
              <a:buFont typeface="Calibri"/>
              <a:buNone/>
            </a:pPr>
            <a:r>
              <a:t/>
            </a:r>
            <a:endParaRPr sz="1800">
              <a:solidFill>
                <a:srgbClr val="24292E"/>
              </a:solidFill>
              <a:latin typeface="Arial"/>
              <a:ea typeface="Arial"/>
              <a:cs typeface="Arial"/>
              <a:sym typeface="Arial"/>
            </a:endParaRPr>
          </a:p>
          <a:p>
            <a:pPr indent="0" lvl="0" marL="0" marR="0" rtl="0" algn="l">
              <a:spcBef>
                <a:spcPts val="0"/>
              </a:spcBef>
              <a:spcAft>
                <a:spcPts val="0"/>
              </a:spcAft>
              <a:buNone/>
            </a:pPr>
            <a:r>
              <a:rPr lang="en-US" sz="1800">
                <a:solidFill>
                  <a:srgbClr val="24292E"/>
                </a:solidFill>
                <a:latin typeface="Arial"/>
                <a:ea typeface="Arial"/>
                <a:cs typeface="Arial"/>
                <a:sym typeface="Arial"/>
              </a:rPr>
              <a:t>Disadvantages of K-Means are listed below:-</a:t>
            </a:r>
            <a:endParaRPr/>
          </a:p>
          <a:p>
            <a:pPr indent="0" lvl="0" marL="0" marR="0" rtl="0" algn="l">
              <a:spcBef>
                <a:spcPts val="0"/>
              </a:spcBef>
              <a:spcAft>
                <a:spcPts val="0"/>
              </a:spcAft>
              <a:buNone/>
            </a:pPr>
            <a:r>
              <a:t/>
            </a:r>
            <a:endParaRPr sz="1800">
              <a:solidFill>
                <a:srgbClr val="24292E"/>
              </a:solidFill>
              <a:latin typeface="Arial"/>
              <a:ea typeface="Arial"/>
              <a:cs typeface="Arial"/>
              <a:sym typeface="Arial"/>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The learning algorithm requires apriori specification of the number of cluster centres.</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If there are two highly overlapping data, then K-Means will not be able to detect that there are two clusters.</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The K-Means algorithm is not invariant to non-linear transformations. It fails for non-linear dataset.</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The algorithm is unable to handle noisy data and outliers.</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K-Means algorithm is applicable only when mean is defined. So, it fails for categorical data.</a:t>
            </a:r>
            <a:endParaRPr b="0" i="0" sz="1800">
              <a:solidFill>
                <a:srgbClr val="24292E"/>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K MEAN</a:t>
            </a:r>
            <a:endParaRPr/>
          </a:p>
        </p:txBody>
      </p:sp>
      <p:sp>
        <p:nvSpPr>
          <p:cNvPr id="904" name="Google Shape;904;p1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[2,3,4,10,11,12,20,25,30]</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K = 2</a:t>
            </a:r>
            <a:endParaRPr/>
          </a:p>
          <a:p>
            <a:pPr indent="-228600" lvl="0" marL="228600" rtl="0" algn="l">
              <a:lnSpc>
                <a:spcPct val="90000"/>
              </a:lnSpc>
              <a:spcBef>
                <a:spcPts val="1000"/>
              </a:spcBef>
              <a:spcAft>
                <a:spcPts val="0"/>
              </a:spcAft>
              <a:buClr>
                <a:schemeClr val="dk1"/>
              </a:buClr>
              <a:buSzPts val="2800"/>
              <a:buChar char="•"/>
            </a:pPr>
            <a:r>
              <a:rPr lang="en-US"/>
              <a:t>M1=4  AND M2 = 12</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PROBLEM</a:t>
            </a:r>
            <a:endParaRPr/>
          </a:p>
        </p:txBody>
      </p:sp>
      <p:sp>
        <p:nvSpPr>
          <p:cNvPr id="910" name="Google Shape;910;p152"/>
          <p:cNvSpPr txBox="1"/>
          <p:nvPr>
            <p:ph idx="1" type="body"/>
          </p:nvPr>
        </p:nvSpPr>
        <p:spPr>
          <a:xfrm>
            <a:off x="838200" y="2551365"/>
            <a:ext cx="9892554" cy="301621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24292E"/>
              </a:buClr>
              <a:buSzPts val="2800"/>
              <a:buFont typeface="Arial"/>
              <a:buNone/>
            </a:pPr>
            <a:r>
              <a:rPr b="0" i="0" lang="en-US" sz="2800" u="none" cap="none" strike="noStrike">
                <a:solidFill>
                  <a:srgbClr val="24292E"/>
                </a:solidFill>
                <a:latin typeface="Arial"/>
                <a:ea typeface="Arial"/>
                <a:cs typeface="Arial"/>
                <a:sym typeface="Arial"/>
              </a:rPr>
              <a:t>The dataset consists of Facebook pages of 10 Thai fashion and cosmetics retail sellers. The status_type behaviour variable consists of posts of a different nature (video, photos, statuses and links). It also contains engagement metrics of comments, shares and reactions. I implement K-Means clustering to find intrinsic groups within this dataset that display the same status_type behaviour.</a:t>
            </a:r>
            <a:r>
              <a:rPr b="0" i="0" lang="en-US" sz="2800" u="none" cap="none" strike="noStrike">
                <a:solidFill>
                  <a:schemeClr val="dk1"/>
                </a:solidFill>
                <a:latin typeface="Arial"/>
                <a:ea typeface="Arial"/>
                <a:cs typeface="Arial"/>
                <a:sym typeface="Arial"/>
              </a:rPr>
              <a:t>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Naïve bayes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154"/>
          <p:cNvPicPr preferRelativeResize="0"/>
          <p:nvPr/>
        </p:nvPicPr>
        <p:blipFill rotWithShape="1">
          <a:blip r:embed="rId3">
            <a:alphaModFix/>
          </a:blip>
          <a:srcRect b="0" l="0" r="0" t="0"/>
          <a:stretch/>
        </p:blipFill>
        <p:spPr>
          <a:xfrm>
            <a:off x="2918012" y="198724"/>
            <a:ext cx="6387353" cy="58782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p:nvPr/>
        </p:nvSpPr>
        <p:spPr>
          <a:xfrm>
            <a:off x="814039" y="702527"/>
            <a:ext cx="1091704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73239"/>
                </a:solidFill>
                <a:latin typeface="Arial"/>
                <a:ea typeface="Arial"/>
                <a:cs typeface="Arial"/>
                <a:sym typeface="Arial"/>
              </a:rPr>
              <a:t>The dataset is divided into two parts, namely, </a:t>
            </a:r>
            <a:r>
              <a:rPr b="1" lang="en-US" sz="1800">
                <a:solidFill>
                  <a:srgbClr val="273239"/>
                </a:solidFill>
                <a:latin typeface="Arial"/>
                <a:ea typeface="Arial"/>
                <a:cs typeface="Arial"/>
                <a:sym typeface="Arial"/>
              </a:rPr>
              <a:t>feature matrix</a:t>
            </a:r>
            <a:r>
              <a:rPr lang="en-US" sz="1800">
                <a:solidFill>
                  <a:srgbClr val="273239"/>
                </a:solidFill>
                <a:latin typeface="Arial"/>
                <a:ea typeface="Arial"/>
                <a:cs typeface="Arial"/>
                <a:sym typeface="Arial"/>
              </a:rPr>
              <a:t> and the </a:t>
            </a:r>
            <a:r>
              <a:rPr b="1" lang="en-US" sz="1800">
                <a:solidFill>
                  <a:srgbClr val="273239"/>
                </a:solidFill>
                <a:latin typeface="Arial"/>
                <a:ea typeface="Arial"/>
                <a:cs typeface="Arial"/>
                <a:sym typeface="Arial"/>
              </a:rPr>
              <a:t>response vector</a:t>
            </a:r>
            <a:r>
              <a:rPr lang="en-US" sz="1800">
                <a:solidFill>
                  <a:srgbClr val="273239"/>
                </a:solidFill>
                <a:latin typeface="Arial"/>
                <a:ea typeface="Arial"/>
                <a:cs typeface="Arial"/>
                <a:sym typeface="Arial"/>
              </a:rPr>
              <a:t>.</a:t>
            </a:r>
            <a:endParaRPr/>
          </a:p>
          <a:p>
            <a:pPr indent="0" lvl="0" marL="0" marR="0" rtl="0" algn="l">
              <a:spcBef>
                <a:spcPts val="0"/>
              </a:spcBef>
              <a:spcAft>
                <a:spcPts val="0"/>
              </a:spcAft>
              <a:buNone/>
            </a:pPr>
            <a:r>
              <a:t/>
            </a:r>
            <a:endParaRPr sz="1800">
              <a:solidFill>
                <a:srgbClr val="273239"/>
              </a:solidFill>
              <a:latin typeface="Arial"/>
              <a:ea typeface="Arial"/>
              <a:cs typeface="Arial"/>
              <a:sym typeface="Arial"/>
            </a:endParaRPr>
          </a:p>
          <a:p>
            <a:pPr indent="0" lvl="0" marL="0" marR="0" rtl="0" algn="l">
              <a:spcBef>
                <a:spcPts val="0"/>
              </a:spcBef>
              <a:spcAft>
                <a:spcPts val="0"/>
              </a:spcAft>
              <a:buNone/>
            </a:pPr>
            <a:r>
              <a:t/>
            </a:r>
            <a:endParaRPr sz="1800">
              <a:solidFill>
                <a:srgbClr val="273239"/>
              </a:solidFill>
              <a:latin typeface="Arial"/>
              <a:ea typeface="Arial"/>
              <a:cs typeface="Arial"/>
              <a:sym typeface="Arial"/>
            </a:endParaRPr>
          </a:p>
          <a:p>
            <a:pPr indent="0" lvl="0" marL="0" marR="0" rtl="0" algn="l">
              <a:spcBef>
                <a:spcPts val="0"/>
              </a:spcBef>
              <a:spcAft>
                <a:spcPts val="0"/>
              </a:spcAft>
              <a:buNone/>
            </a:pPr>
            <a:r>
              <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Arial"/>
                <a:ea typeface="Arial"/>
                <a:cs typeface="Arial"/>
                <a:sym typeface="Arial"/>
              </a:rPr>
              <a:t>Feature matrix contains all the vectors(rows) of dataset in which each vector consists of the value of </a:t>
            </a:r>
            <a:r>
              <a:rPr b="1" lang="en-US" sz="1800">
                <a:solidFill>
                  <a:srgbClr val="273239"/>
                </a:solidFill>
                <a:latin typeface="Arial"/>
                <a:ea typeface="Arial"/>
                <a:cs typeface="Arial"/>
                <a:sym typeface="Arial"/>
              </a:rPr>
              <a:t>dependent features</a:t>
            </a:r>
            <a:r>
              <a:rPr lang="en-US" sz="1800">
                <a:solidFill>
                  <a:srgbClr val="273239"/>
                </a:solidFill>
                <a:latin typeface="Arial"/>
                <a:ea typeface="Arial"/>
                <a:cs typeface="Arial"/>
                <a:sym typeface="Arial"/>
              </a:rPr>
              <a:t>. In above dataset, features are ‘Outlook’, ‘Temperature’, ‘Humidity’ and ‘Windy’.</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Arial"/>
                <a:ea typeface="Arial"/>
                <a:cs typeface="Arial"/>
                <a:sym typeface="Arial"/>
              </a:rPr>
              <a:t>Response vector contains the value of </a:t>
            </a:r>
            <a:r>
              <a:rPr b="1" lang="en-US" sz="1800">
                <a:solidFill>
                  <a:srgbClr val="273239"/>
                </a:solidFill>
                <a:latin typeface="Arial"/>
                <a:ea typeface="Arial"/>
                <a:cs typeface="Arial"/>
                <a:sym typeface="Arial"/>
              </a:rPr>
              <a:t>class variable</a:t>
            </a:r>
            <a:r>
              <a:rPr lang="en-US" sz="1800">
                <a:solidFill>
                  <a:srgbClr val="273239"/>
                </a:solidFill>
                <a:latin typeface="Arial"/>
                <a:ea typeface="Arial"/>
                <a:cs typeface="Arial"/>
                <a:sym typeface="Arial"/>
              </a:rPr>
              <a:t>(prediction or output) for each row of feature matrix. In above dataset, the class variable name is ‘Play golf’.</a:t>
            </a:r>
            <a:endParaRPr b="0" i="0" sz="1800">
              <a:solidFill>
                <a:srgbClr val="273239"/>
              </a:solidFill>
              <a:latin typeface="Arial"/>
              <a:ea typeface="Arial"/>
              <a:cs typeface="Arial"/>
              <a:sym typeface="Arial"/>
            </a:endParaRPr>
          </a:p>
        </p:txBody>
      </p:sp>
      <p:sp>
        <p:nvSpPr>
          <p:cNvPr id="926" name="Google Shape;926;p155"/>
          <p:cNvSpPr/>
          <p:nvPr/>
        </p:nvSpPr>
        <p:spPr>
          <a:xfrm>
            <a:off x="691376" y="3211551"/>
            <a:ext cx="11396546" cy="34163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273239"/>
                </a:solidFill>
                <a:latin typeface="Arial"/>
                <a:ea typeface="Arial"/>
                <a:cs typeface="Arial"/>
                <a:sym typeface="Arial"/>
              </a:rPr>
              <a:t>Assumption:</a:t>
            </a:r>
            <a:endParaRPr sz="1800">
              <a:solidFill>
                <a:srgbClr val="273239"/>
              </a:solidFill>
              <a:latin typeface="Arial"/>
              <a:ea typeface="Arial"/>
              <a:cs typeface="Arial"/>
              <a:sym typeface="Arial"/>
            </a:endParaRPr>
          </a:p>
          <a:p>
            <a:pPr indent="0" lvl="0" marL="0" marR="0" rtl="0" algn="l">
              <a:spcBef>
                <a:spcPts val="0"/>
              </a:spcBef>
              <a:spcAft>
                <a:spcPts val="0"/>
              </a:spcAft>
              <a:buNone/>
            </a:pPr>
            <a:r>
              <a:rPr lang="en-US" sz="1800">
                <a:solidFill>
                  <a:srgbClr val="273239"/>
                </a:solidFill>
                <a:latin typeface="Arial"/>
                <a:ea typeface="Arial"/>
                <a:cs typeface="Arial"/>
                <a:sym typeface="Arial"/>
              </a:rPr>
              <a:t>The fundamental Naive Bayes assumption is that each feature makes an:</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Arial"/>
                <a:ea typeface="Arial"/>
                <a:cs typeface="Arial"/>
                <a:sym typeface="Arial"/>
              </a:rPr>
              <a:t>independent</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Arial"/>
                <a:ea typeface="Arial"/>
                <a:cs typeface="Arial"/>
                <a:sym typeface="Arial"/>
              </a:rPr>
              <a:t>equal</a:t>
            </a:r>
            <a:endParaRPr/>
          </a:p>
          <a:p>
            <a:pPr indent="0" lvl="0" marL="0" marR="0" rtl="0" algn="l">
              <a:spcBef>
                <a:spcPts val="0"/>
              </a:spcBef>
              <a:spcAft>
                <a:spcPts val="0"/>
              </a:spcAft>
              <a:buNone/>
            </a:pPr>
            <a:r>
              <a:rPr lang="en-US" sz="1800">
                <a:solidFill>
                  <a:srgbClr val="273239"/>
                </a:solidFill>
                <a:latin typeface="Arial"/>
                <a:ea typeface="Arial"/>
                <a:cs typeface="Arial"/>
                <a:sym typeface="Arial"/>
              </a:rPr>
              <a:t>contribution to the outcome.</a:t>
            </a:r>
            <a:endParaRPr/>
          </a:p>
          <a:p>
            <a:pPr indent="0" lvl="0" marL="0" marR="0" rtl="0" algn="l">
              <a:spcBef>
                <a:spcPts val="0"/>
              </a:spcBef>
              <a:spcAft>
                <a:spcPts val="0"/>
              </a:spcAft>
              <a:buNone/>
            </a:pPr>
            <a:r>
              <a:rPr lang="en-US" sz="1800">
                <a:solidFill>
                  <a:srgbClr val="273239"/>
                </a:solidFill>
                <a:latin typeface="Arial"/>
                <a:ea typeface="Arial"/>
                <a:cs typeface="Arial"/>
                <a:sym typeface="Arial"/>
              </a:rPr>
              <a:t>With relation to our dataset, this concept can be understood as:</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Arial"/>
                <a:ea typeface="Arial"/>
                <a:cs typeface="Arial"/>
                <a:sym typeface="Arial"/>
              </a:rPr>
              <a:t>We assume that no pair of features are dependent. For example, the temperature being ‘Hot’ has nothing to do with the humidity or the outlook being ‘Rainy’ has no effect on the winds. Hence, the features are assumed to be </a:t>
            </a:r>
            <a:r>
              <a:rPr b="1" lang="en-US" sz="1800">
                <a:solidFill>
                  <a:srgbClr val="273239"/>
                </a:solidFill>
                <a:latin typeface="Arial"/>
                <a:ea typeface="Arial"/>
                <a:cs typeface="Arial"/>
                <a:sym typeface="Arial"/>
              </a:rPr>
              <a:t>independent</a:t>
            </a:r>
            <a:r>
              <a:rPr lang="en-US" sz="1800">
                <a:solidFill>
                  <a:srgbClr val="273239"/>
                </a:solidFill>
                <a:latin typeface="Arial"/>
                <a:ea typeface="Arial"/>
                <a:cs typeface="Arial"/>
                <a:sym typeface="Arial"/>
              </a:rPr>
              <a:t>.</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Arial"/>
                <a:ea typeface="Arial"/>
                <a:cs typeface="Arial"/>
                <a:sym typeface="Arial"/>
              </a:rPr>
              <a:t>Secondly, each feature is given the same weight(or importance). For example, knowing only temperature and humidity alone can’t predict the outcome accuratey. None of the attributes is irrelevant and assumed to be contributing </a:t>
            </a:r>
            <a:r>
              <a:rPr b="1" lang="en-US" sz="1800">
                <a:solidFill>
                  <a:srgbClr val="273239"/>
                </a:solidFill>
                <a:latin typeface="Arial"/>
                <a:ea typeface="Arial"/>
                <a:cs typeface="Arial"/>
                <a:sym typeface="Arial"/>
              </a:rPr>
              <a:t>equally</a:t>
            </a:r>
            <a:r>
              <a:rPr lang="en-US" sz="1800">
                <a:solidFill>
                  <a:srgbClr val="273239"/>
                </a:solidFill>
                <a:latin typeface="Arial"/>
                <a:ea typeface="Arial"/>
                <a:cs typeface="Arial"/>
                <a:sym typeface="Arial"/>
              </a:rPr>
              <a:t> to the outcome.</a:t>
            </a:r>
            <a:endParaRPr b="0" i="0" sz="1800">
              <a:solidFill>
                <a:srgbClr val="273239"/>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descr="Bayes&amp;#39; rule with a simple and practical example | by Tirthajyoti Sarkar |  Towards Data Science" id="931" name="Google Shape;931;p156"/>
          <p:cNvPicPr preferRelativeResize="0"/>
          <p:nvPr/>
        </p:nvPicPr>
        <p:blipFill rotWithShape="1">
          <a:blip r:embed="rId3">
            <a:alphaModFix/>
          </a:blip>
          <a:srcRect b="0" l="0" r="0" t="0"/>
          <a:stretch/>
        </p:blipFill>
        <p:spPr>
          <a:xfrm>
            <a:off x="2164976" y="425977"/>
            <a:ext cx="6545730" cy="5261008"/>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7"/>
          <p:cNvSpPr/>
          <p:nvPr/>
        </p:nvSpPr>
        <p:spPr>
          <a:xfrm>
            <a:off x="200722" y="289932"/>
            <a:ext cx="1151921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73239"/>
                </a:solidFill>
                <a:latin typeface="Arial"/>
                <a:ea typeface="Arial"/>
                <a:cs typeface="Arial"/>
                <a:sym typeface="Arial"/>
              </a:rPr>
              <a:t>Bayes’ Theorem finds the probability of an event occurring given the probability of another event that has already occurred. Bayes’ theorem is stated mathematically as the following equation:</a:t>
            </a:r>
            <a:endParaRPr sz="1800">
              <a:solidFill>
                <a:schemeClr val="dk1"/>
              </a:solidFill>
              <a:latin typeface="Calibri"/>
              <a:ea typeface="Calibri"/>
              <a:cs typeface="Calibri"/>
              <a:sym typeface="Calibri"/>
            </a:endParaRPr>
          </a:p>
        </p:txBody>
      </p:sp>
      <p:pic>
        <p:nvPicPr>
          <p:cNvPr id="937" name="Google Shape;937;p157"/>
          <p:cNvPicPr preferRelativeResize="0"/>
          <p:nvPr/>
        </p:nvPicPr>
        <p:blipFill rotWithShape="1">
          <a:blip r:embed="rId3">
            <a:alphaModFix/>
          </a:blip>
          <a:srcRect b="0" l="0" r="0" t="0"/>
          <a:stretch/>
        </p:blipFill>
        <p:spPr>
          <a:xfrm>
            <a:off x="2274850" y="1004720"/>
            <a:ext cx="7416838" cy="4705517"/>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id="942" name="Google Shape;942;p158"/>
          <p:cNvPicPr preferRelativeResize="0"/>
          <p:nvPr/>
        </p:nvPicPr>
        <p:blipFill rotWithShape="1">
          <a:blip r:embed="rId3">
            <a:alphaModFix/>
          </a:blip>
          <a:srcRect b="0" l="0" r="0" t="0"/>
          <a:stretch/>
        </p:blipFill>
        <p:spPr>
          <a:xfrm>
            <a:off x="358253" y="1438507"/>
            <a:ext cx="9362009" cy="324779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p159"/>
          <p:cNvPicPr preferRelativeResize="0"/>
          <p:nvPr/>
        </p:nvPicPr>
        <p:blipFill rotWithShape="1">
          <a:blip r:embed="rId3">
            <a:alphaModFix/>
          </a:blip>
          <a:srcRect b="0" l="0" r="0" t="0"/>
          <a:stretch/>
        </p:blipFill>
        <p:spPr>
          <a:xfrm>
            <a:off x="1226634" y="139225"/>
            <a:ext cx="8598403" cy="58091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6"/>
          <p:cNvSpPr/>
          <p:nvPr/>
        </p:nvSpPr>
        <p:spPr>
          <a:xfrm>
            <a:off x="215153" y="430306"/>
            <a:ext cx="892884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Nominal Scale of Measurement</a:t>
            </a:r>
            <a:endParaRPr/>
          </a:p>
          <a:p>
            <a:pPr indent="0" lvl="0" marL="0" marR="0" rtl="0" algn="l">
              <a:spcBef>
                <a:spcPts val="0"/>
              </a:spcBef>
              <a:spcAft>
                <a:spcPts val="0"/>
              </a:spcAft>
              <a:buNone/>
            </a:pPr>
            <a:r>
              <a:rPr lang="en-US" sz="1800">
                <a:solidFill>
                  <a:srgbClr val="1F3864"/>
                </a:solidFill>
                <a:latin typeface="Calibri"/>
                <a:ea typeface="Calibri"/>
                <a:cs typeface="Calibri"/>
                <a:sym typeface="Calibri"/>
              </a:rPr>
              <a:t> Data are measured at the nominal level when each case is classified into one of a number of discrete categories. This is also called categorical, that is, used only for classification. As mean is not meaningful, all that we can do is to count the number of occurrences of each type and compute the proportion (number of occurrences of each type / total occurrences).</a:t>
            </a:r>
            <a:endParaRPr sz="1800">
              <a:solidFill>
                <a:srgbClr val="1F3864"/>
              </a:solidFill>
              <a:latin typeface="Calibri"/>
              <a:ea typeface="Calibri"/>
              <a:cs typeface="Calibri"/>
              <a:sym typeface="Calibri"/>
            </a:endParaRPr>
          </a:p>
        </p:txBody>
      </p:sp>
      <p:sp>
        <p:nvSpPr>
          <p:cNvPr id="165" name="Google Shape;165;p16"/>
          <p:cNvSpPr/>
          <p:nvPr/>
        </p:nvSpPr>
        <p:spPr>
          <a:xfrm>
            <a:off x="0" y="2967334"/>
            <a:ext cx="91440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85623"/>
                </a:solidFill>
                <a:latin typeface="Calibri"/>
                <a:ea typeface="Calibri"/>
                <a:cs typeface="Calibri"/>
                <a:sym typeface="Calibri"/>
              </a:rPr>
              <a:t>Variable Name                       Example Measurement Values </a:t>
            </a:r>
            <a:endParaRPr/>
          </a:p>
          <a:p>
            <a:pPr indent="0" lvl="0" marL="0" marR="0" rtl="0" algn="l">
              <a:spcBef>
                <a:spcPts val="0"/>
              </a:spcBef>
              <a:spcAft>
                <a:spcPts val="0"/>
              </a:spcAft>
              <a:buNone/>
            </a:pPr>
            <a:r>
              <a:rPr lang="en-US" sz="2400">
                <a:solidFill>
                  <a:srgbClr val="385623"/>
                </a:solidFill>
                <a:latin typeface="Calibri"/>
                <a:ea typeface="Calibri"/>
                <a:cs typeface="Calibri"/>
                <a:sym typeface="Calibri"/>
              </a:rPr>
              <a:t>Color                                        Red, Green, Yellow, etc.</a:t>
            </a:r>
            <a:endParaRPr/>
          </a:p>
          <a:p>
            <a:pPr indent="0" lvl="0" marL="0" marR="0" rtl="0" algn="l">
              <a:spcBef>
                <a:spcPts val="0"/>
              </a:spcBef>
              <a:spcAft>
                <a:spcPts val="0"/>
              </a:spcAft>
              <a:buNone/>
            </a:pPr>
            <a:r>
              <a:rPr lang="en-US" sz="2400">
                <a:solidFill>
                  <a:srgbClr val="385623"/>
                </a:solidFill>
                <a:latin typeface="Calibri"/>
                <a:ea typeface="Calibri"/>
                <a:cs typeface="Calibri"/>
                <a:sym typeface="Calibri"/>
              </a:rPr>
              <a:t>Gender                                   Female, Male </a:t>
            </a:r>
            <a:endParaRPr/>
          </a:p>
          <a:p>
            <a:pPr indent="0" lvl="0" marL="0" marR="0" rtl="0" algn="l">
              <a:spcBef>
                <a:spcPts val="0"/>
              </a:spcBef>
              <a:spcAft>
                <a:spcPts val="0"/>
              </a:spcAft>
              <a:buNone/>
            </a:pPr>
            <a:r>
              <a:rPr lang="en-US" sz="2400">
                <a:solidFill>
                  <a:srgbClr val="385623"/>
                </a:solidFill>
                <a:latin typeface="Calibri"/>
                <a:ea typeface="Calibri"/>
                <a:cs typeface="Calibri"/>
                <a:sym typeface="Calibri"/>
              </a:rPr>
              <a:t>Football Players                      Jersey </a:t>
            </a:r>
            <a:endParaRPr/>
          </a:p>
          <a:p>
            <a:pPr indent="0" lvl="0" marL="0" marR="0" rtl="0" algn="l">
              <a:spcBef>
                <a:spcPts val="0"/>
              </a:spcBef>
              <a:spcAft>
                <a:spcPts val="0"/>
              </a:spcAft>
              <a:buNone/>
            </a:pPr>
            <a:r>
              <a:rPr lang="en-US" sz="2400">
                <a:solidFill>
                  <a:srgbClr val="385623"/>
                </a:solidFill>
                <a:latin typeface="Calibri"/>
                <a:ea typeface="Calibri"/>
                <a:cs typeface="Calibri"/>
                <a:sym typeface="Calibri"/>
              </a:rPr>
              <a:t>Number                                    1, 2, 3, 4, 5, etc.</a:t>
            </a:r>
            <a:endParaRPr sz="2400">
              <a:solidFill>
                <a:srgbClr val="385623"/>
              </a:solidFill>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id="952" name="Google Shape;952;p160"/>
          <p:cNvPicPr preferRelativeResize="0"/>
          <p:nvPr/>
        </p:nvPicPr>
        <p:blipFill rotWithShape="1">
          <a:blip r:embed="rId3">
            <a:alphaModFix/>
          </a:blip>
          <a:srcRect b="0" l="0" r="0" t="0"/>
          <a:stretch/>
        </p:blipFill>
        <p:spPr>
          <a:xfrm>
            <a:off x="3481387" y="400050"/>
            <a:ext cx="5229225" cy="60579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p161"/>
          <p:cNvPicPr preferRelativeResize="0"/>
          <p:nvPr/>
        </p:nvPicPr>
        <p:blipFill rotWithShape="1">
          <a:blip r:embed="rId3">
            <a:alphaModFix/>
          </a:blip>
          <a:srcRect b="0" l="0" r="0" t="0"/>
          <a:stretch/>
        </p:blipFill>
        <p:spPr>
          <a:xfrm>
            <a:off x="685800" y="223837"/>
            <a:ext cx="9305365" cy="64103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162"/>
          <p:cNvPicPr preferRelativeResize="0"/>
          <p:nvPr/>
        </p:nvPicPr>
        <p:blipFill rotWithShape="1">
          <a:blip r:embed="rId3">
            <a:alphaModFix/>
          </a:blip>
          <a:srcRect b="0" l="0" r="0" t="0"/>
          <a:stretch/>
        </p:blipFill>
        <p:spPr>
          <a:xfrm>
            <a:off x="2676525" y="2886075"/>
            <a:ext cx="6838950" cy="10858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3"/>
          <p:cNvSpPr/>
          <p:nvPr/>
        </p:nvSpPr>
        <p:spPr>
          <a:xfrm>
            <a:off x="551329" y="1443841"/>
            <a:ext cx="11443447"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777777"/>
                </a:solidFill>
                <a:latin typeface="PT Sans"/>
                <a:ea typeface="PT Sans"/>
                <a:cs typeface="PT Sans"/>
                <a:sym typeface="PT Sans"/>
              </a:rPr>
              <a:t>You might be interested in finding out a patient’s probability of having liver disease if they are an alcoholic. “Being an alcoholic” is the </a:t>
            </a:r>
            <a:r>
              <a:rPr b="1" lang="en-US" sz="2400">
                <a:solidFill>
                  <a:srgbClr val="777777"/>
                </a:solidFill>
                <a:latin typeface="Arial"/>
                <a:ea typeface="Arial"/>
                <a:cs typeface="Arial"/>
                <a:sym typeface="Arial"/>
              </a:rPr>
              <a:t>test</a:t>
            </a:r>
            <a:r>
              <a:rPr lang="en-US" sz="2400">
                <a:solidFill>
                  <a:srgbClr val="777777"/>
                </a:solidFill>
                <a:latin typeface="PT Sans"/>
                <a:ea typeface="PT Sans"/>
                <a:cs typeface="PT Sans"/>
                <a:sym typeface="PT Sans"/>
              </a:rPr>
              <a:t> (kind of like a litmus test) for liver disease.</a:t>
            </a:r>
            <a:endParaRPr/>
          </a:p>
          <a:p>
            <a:pPr indent="-152400" lvl="0" marL="0" marR="0" rtl="0" algn="l">
              <a:spcBef>
                <a:spcPts val="0"/>
              </a:spcBef>
              <a:spcAft>
                <a:spcPts val="0"/>
              </a:spcAft>
              <a:buClr>
                <a:srgbClr val="777777"/>
              </a:buClr>
              <a:buSzPts val="2400"/>
              <a:buFont typeface="Arial"/>
              <a:buChar char="•"/>
            </a:pPr>
            <a:r>
              <a:rPr b="1" lang="en-US" sz="2400">
                <a:solidFill>
                  <a:srgbClr val="777777"/>
                </a:solidFill>
                <a:latin typeface="Arial"/>
                <a:ea typeface="Arial"/>
                <a:cs typeface="Arial"/>
                <a:sym typeface="Arial"/>
              </a:rPr>
              <a:t>A</a:t>
            </a:r>
            <a:r>
              <a:rPr lang="en-US" sz="2400">
                <a:solidFill>
                  <a:srgbClr val="777777"/>
                </a:solidFill>
                <a:latin typeface="Arial"/>
                <a:ea typeface="Arial"/>
                <a:cs typeface="Arial"/>
                <a:sym typeface="Arial"/>
              </a:rPr>
              <a:t> could mean the event “Patient has liver disease.” Past data tells you that 10% of patients entering your clinic have liver disease. P(A) = 0.10.</a:t>
            </a:r>
            <a:endParaRPr/>
          </a:p>
          <a:p>
            <a:pPr indent="-152400" lvl="0" marL="0" marR="0" rtl="0" algn="l">
              <a:spcBef>
                <a:spcPts val="0"/>
              </a:spcBef>
              <a:spcAft>
                <a:spcPts val="0"/>
              </a:spcAft>
              <a:buClr>
                <a:srgbClr val="777777"/>
              </a:buClr>
              <a:buSzPts val="2400"/>
              <a:buFont typeface="Arial"/>
              <a:buChar char="•"/>
            </a:pPr>
            <a:r>
              <a:rPr b="1" lang="en-US" sz="2400">
                <a:solidFill>
                  <a:srgbClr val="777777"/>
                </a:solidFill>
                <a:latin typeface="Arial"/>
                <a:ea typeface="Arial"/>
                <a:cs typeface="Arial"/>
                <a:sym typeface="Arial"/>
              </a:rPr>
              <a:t>B</a:t>
            </a:r>
            <a:r>
              <a:rPr lang="en-US" sz="2400">
                <a:solidFill>
                  <a:srgbClr val="777777"/>
                </a:solidFill>
                <a:latin typeface="Arial"/>
                <a:ea typeface="Arial"/>
                <a:cs typeface="Arial"/>
                <a:sym typeface="Arial"/>
              </a:rPr>
              <a:t> could mean the litmus test that “Patient is an alcoholic.” Five percent of the clinic’s patients are alcoholics. P(B) = 0.05.</a:t>
            </a:r>
            <a:endParaRPr/>
          </a:p>
          <a:p>
            <a:pPr indent="-152400" lvl="0" marL="0" marR="0" rtl="0" algn="l">
              <a:spcBef>
                <a:spcPts val="0"/>
              </a:spcBef>
              <a:spcAft>
                <a:spcPts val="0"/>
              </a:spcAft>
              <a:buClr>
                <a:srgbClr val="777777"/>
              </a:buClr>
              <a:buSzPts val="2400"/>
              <a:buFont typeface="Arial"/>
              <a:buChar char="•"/>
            </a:pPr>
            <a:r>
              <a:rPr lang="en-US" sz="2400">
                <a:solidFill>
                  <a:srgbClr val="777777"/>
                </a:solidFill>
                <a:latin typeface="Arial"/>
                <a:ea typeface="Arial"/>
                <a:cs typeface="Arial"/>
                <a:sym typeface="Arial"/>
              </a:rPr>
              <a:t>You might also know that among those patients diagnosed with liver disease, 7% are alcoholics. This is your </a:t>
            </a:r>
            <a:r>
              <a:rPr b="1" lang="en-US" sz="2400">
                <a:solidFill>
                  <a:srgbClr val="777777"/>
                </a:solidFill>
                <a:latin typeface="Arial"/>
                <a:ea typeface="Arial"/>
                <a:cs typeface="Arial"/>
                <a:sym typeface="Arial"/>
              </a:rPr>
              <a:t>B|A:</a:t>
            </a:r>
            <a:r>
              <a:rPr lang="en-US" sz="2400">
                <a:solidFill>
                  <a:srgbClr val="777777"/>
                </a:solidFill>
                <a:latin typeface="Arial"/>
                <a:ea typeface="Arial"/>
                <a:cs typeface="Arial"/>
                <a:sym typeface="Arial"/>
              </a:rPr>
              <a:t> the probability that a patient is alcoholic, given that they have liver disease, is 7%.</a:t>
            </a:r>
            <a:endParaRPr b="0" i="0" sz="2400">
              <a:solidFill>
                <a:srgbClr val="777777"/>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4"/>
          <p:cNvSpPr/>
          <p:nvPr/>
        </p:nvSpPr>
        <p:spPr>
          <a:xfrm>
            <a:off x="389965" y="201706"/>
            <a:ext cx="1136276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777777"/>
                </a:solidFill>
                <a:latin typeface="PT Sans"/>
                <a:ea typeface="PT Sans"/>
                <a:cs typeface="PT Sans"/>
                <a:sym typeface="PT Sans"/>
              </a:rPr>
              <a:t>Bayes’ theorem tells you:</a:t>
            </a:r>
            <a:br>
              <a:rPr lang="en-US" sz="2400">
                <a:solidFill>
                  <a:schemeClr val="dk1"/>
                </a:solidFill>
                <a:latin typeface="Calibri"/>
                <a:ea typeface="Calibri"/>
                <a:cs typeface="Calibri"/>
                <a:sym typeface="Calibri"/>
              </a:rPr>
            </a:br>
            <a:r>
              <a:rPr b="1" lang="en-US" sz="2400">
                <a:solidFill>
                  <a:srgbClr val="777777"/>
                </a:solidFill>
                <a:latin typeface="PT Sans"/>
                <a:ea typeface="PT Sans"/>
                <a:cs typeface="PT Sans"/>
                <a:sym typeface="PT Sans"/>
              </a:rPr>
              <a:t>P(A|B) = (0.07 * 0.1)/0.05 = 0.14</a:t>
            </a:r>
            <a:br>
              <a:rPr lang="en-US" sz="2400">
                <a:solidFill>
                  <a:schemeClr val="dk1"/>
                </a:solidFill>
                <a:latin typeface="Calibri"/>
                <a:ea typeface="Calibri"/>
                <a:cs typeface="Calibri"/>
                <a:sym typeface="Calibri"/>
              </a:rPr>
            </a:br>
            <a:r>
              <a:rPr lang="en-US" sz="2400">
                <a:solidFill>
                  <a:srgbClr val="777777"/>
                </a:solidFill>
                <a:latin typeface="PT Sans"/>
                <a:ea typeface="PT Sans"/>
                <a:cs typeface="PT Sans"/>
                <a:sym typeface="PT Sans"/>
              </a:rPr>
              <a:t>In other words, if the patient is an alcoholic, their chances of having liver disease is 0.14 (14%). This is a large increase from the 10% suggested by past data. But it’s still unlikely that any particular patient has liver disease.</a:t>
            </a:r>
            <a:endParaRPr sz="2400">
              <a:solidFill>
                <a:schemeClr val="dk1"/>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5"/>
          <p:cNvSpPr/>
          <p:nvPr/>
        </p:nvSpPr>
        <p:spPr>
          <a:xfrm>
            <a:off x="954741" y="806824"/>
            <a:ext cx="1074420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777777"/>
                </a:solidFill>
                <a:latin typeface="PT Sans"/>
                <a:ea typeface="PT Sans"/>
                <a:cs typeface="PT Sans"/>
                <a:sym typeface="PT Sans"/>
              </a:rPr>
              <a:t>In a particular pain clinic, 10% of patients are prescribed narcotic pain killers. Overall, five percent of the clinic’s patients are addicted to narcotics (including pain killers and illegal substances). Out of all the people prescribed pain pills, 8% are addicts. </a:t>
            </a:r>
            <a:r>
              <a:rPr i="1" lang="en-US" sz="2800">
                <a:solidFill>
                  <a:srgbClr val="777777"/>
                </a:solidFill>
                <a:latin typeface="PT Sans"/>
                <a:ea typeface="PT Sans"/>
                <a:cs typeface="PT Sans"/>
                <a:sym typeface="PT Sans"/>
              </a:rPr>
              <a:t>If a patient is an addict, what is the probability that they will be prescribed pain pills?</a:t>
            </a:r>
            <a:endParaRPr sz="2800">
              <a:solidFill>
                <a:schemeClr val="dk1"/>
              </a:solidFill>
              <a:latin typeface="Calibri"/>
              <a:ea typeface="Calibri"/>
              <a:cs typeface="Calibri"/>
              <a:sym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6"/>
          <p:cNvSpPr/>
          <p:nvPr/>
        </p:nvSpPr>
        <p:spPr>
          <a:xfrm>
            <a:off x="242047" y="147918"/>
            <a:ext cx="11268635" cy="65556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777777"/>
                </a:solidFill>
                <a:latin typeface="Arial"/>
                <a:ea typeface="Arial"/>
                <a:cs typeface="Arial"/>
                <a:sym typeface="Arial"/>
              </a:rPr>
              <a:t>Step 1: </a:t>
            </a:r>
            <a:r>
              <a:rPr b="1" lang="en-US" sz="2800">
                <a:solidFill>
                  <a:srgbClr val="777777"/>
                </a:solidFill>
                <a:latin typeface="Arial"/>
                <a:ea typeface="Arial"/>
                <a:cs typeface="Arial"/>
                <a:sym typeface="Arial"/>
              </a:rPr>
              <a:t>Figure out what your event “A” is from the question.</a:t>
            </a:r>
            <a:r>
              <a:rPr lang="en-US" sz="2800">
                <a:solidFill>
                  <a:srgbClr val="777777"/>
                </a:solidFill>
                <a:latin typeface="PT Sans"/>
                <a:ea typeface="PT Sans"/>
                <a:cs typeface="PT Sans"/>
                <a:sym typeface="PT Sans"/>
              </a:rPr>
              <a:t> That information is in the italicized part of this particular question. The event that happens first (A) is being prescribed pain pills. That’s given as 10%.</a:t>
            </a:r>
            <a:endParaRPr/>
          </a:p>
          <a:p>
            <a:pPr indent="0" lvl="0" marL="0" marR="0" rtl="0" algn="l">
              <a:spcBef>
                <a:spcPts val="0"/>
              </a:spcBef>
              <a:spcAft>
                <a:spcPts val="0"/>
              </a:spcAft>
              <a:buNone/>
            </a:pPr>
            <a:r>
              <a:rPr lang="en-US" sz="2800">
                <a:solidFill>
                  <a:srgbClr val="777777"/>
                </a:solidFill>
                <a:latin typeface="Arial"/>
                <a:ea typeface="Arial"/>
                <a:cs typeface="Arial"/>
                <a:sym typeface="Arial"/>
              </a:rPr>
              <a:t>Step 2: </a:t>
            </a:r>
            <a:r>
              <a:rPr b="1" lang="en-US" sz="2800">
                <a:solidFill>
                  <a:srgbClr val="777777"/>
                </a:solidFill>
                <a:latin typeface="Arial"/>
                <a:ea typeface="Arial"/>
                <a:cs typeface="Arial"/>
                <a:sym typeface="Arial"/>
              </a:rPr>
              <a:t>Figure out what your event “B” is from the question.</a:t>
            </a:r>
            <a:r>
              <a:rPr lang="en-US" sz="2800">
                <a:solidFill>
                  <a:srgbClr val="777777"/>
                </a:solidFill>
                <a:latin typeface="PT Sans"/>
                <a:ea typeface="PT Sans"/>
                <a:cs typeface="PT Sans"/>
                <a:sym typeface="PT Sans"/>
              </a:rPr>
              <a:t> That information is also in the italicized part of this particular question. Event B is being an addict. That’s given as 5%.</a:t>
            </a:r>
            <a:endParaRPr/>
          </a:p>
          <a:p>
            <a:pPr indent="0" lvl="0" marL="0" marR="0" rtl="0" algn="l">
              <a:spcBef>
                <a:spcPts val="0"/>
              </a:spcBef>
              <a:spcAft>
                <a:spcPts val="0"/>
              </a:spcAft>
              <a:buNone/>
            </a:pPr>
            <a:r>
              <a:rPr lang="en-US" sz="2800">
                <a:solidFill>
                  <a:srgbClr val="777777"/>
                </a:solidFill>
                <a:latin typeface="Arial"/>
                <a:ea typeface="Arial"/>
                <a:cs typeface="Arial"/>
                <a:sym typeface="Arial"/>
              </a:rPr>
              <a:t>Step 3: </a:t>
            </a:r>
            <a:r>
              <a:rPr b="1" lang="en-US" sz="2800">
                <a:solidFill>
                  <a:srgbClr val="777777"/>
                </a:solidFill>
                <a:latin typeface="Arial"/>
                <a:ea typeface="Arial"/>
                <a:cs typeface="Arial"/>
                <a:sym typeface="Arial"/>
              </a:rPr>
              <a:t>Figure out what the probability of event B (Step 2) given event A (Step 1)</a:t>
            </a:r>
            <a:r>
              <a:rPr lang="en-US" sz="2800">
                <a:solidFill>
                  <a:srgbClr val="777777"/>
                </a:solidFill>
                <a:latin typeface="PT Sans"/>
                <a:ea typeface="PT Sans"/>
                <a:cs typeface="PT Sans"/>
                <a:sym typeface="PT Sans"/>
              </a:rPr>
              <a:t>. In other words, find what (B|A) is. We want to know “Given that people are prescribed pain pills, what’s the probability they are an addict?” That is given in the question as 8%, or .8.</a:t>
            </a:r>
            <a:endParaRPr/>
          </a:p>
          <a:p>
            <a:pPr indent="0" lvl="0" marL="0" marR="0" rtl="0" algn="l">
              <a:spcBef>
                <a:spcPts val="0"/>
              </a:spcBef>
              <a:spcAft>
                <a:spcPts val="0"/>
              </a:spcAft>
              <a:buNone/>
            </a:pPr>
            <a:r>
              <a:rPr lang="en-US" sz="2800">
                <a:solidFill>
                  <a:srgbClr val="777777"/>
                </a:solidFill>
                <a:latin typeface="Arial"/>
                <a:ea typeface="Arial"/>
                <a:cs typeface="Arial"/>
                <a:sym typeface="Arial"/>
              </a:rPr>
              <a:t>Step 4: </a:t>
            </a:r>
            <a:r>
              <a:rPr b="1" lang="en-US" sz="2800">
                <a:solidFill>
                  <a:srgbClr val="777777"/>
                </a:solidFill>
                <a:latin typeface="Arial"/>
                <a:ea typeface="Arial"/>
                <a:cs typeface="Arial"/>
                <a:sym typeface="Arial"/>
              </a:rPr>
              <a:t>Insert your answers from Steps 1, 2 and 3 into the formula and solve.</a:t>
            </a:r>
            <a:br>
              <a:rPr lang="en-US" sz="2800">
                <a:solidFill>
                  <a:srgbClr val="777777"/>
                </a:solidFill>
                <a:latin typeface="PT Sans"/>
                <a:ea typeface="PT Sans"/>
                <a:cs typeface="PT Sans"/>
                <a:sym typeface="PT Sans"/>
              </a:rPr>
            </a:br>
            <a:r>
              <a:rPr lang="en-US" sz="2800">
                <a:solidFill>
                  <a:srgbClr val="777777"/>
                </a:solidFill>
                <a:latin typeface="PT Sans"/>
                <a:ea typeface="PT Sans"/>
                <a:cs typeface="PT Sans"/>
                <a:sym typeface="PT Sans"/>
              </a:rPr>
              <a:t>P(A|B) = P(B|A) * P(A) / P(B) = (0.08 * 0.1)/0.05 = 0.16</a:t>
            </a:r>
            <a:endParaRPr/>
          </a:p>
          <a:p>
            <a:pPr indent="0" lvl="0" marL="0" marR="0" rtl="0" algn="l">
              <a:spcBef>
                <a:spcPts val="0"/>
              </a:spcBef>
              <a:spcAft>
                <a:spcPts val="0"/>
              </a:spcAft>
              <a:buNone/>
            </a:pPr>
            <a:r>
              <a:rPr lang="en-US" sz="2800">
                <a:solidFill>
                  <a:srgbClr val="777777"/>
                </a:solidFill>
                <a:latin typeface="PT Sans"/>
                <a:ea typeface="PT Sans"/>
                <a:cs typeface="PT Sans"/>
                <a:sym typeface="PT Sans"/>
              </a:rPr>
              <a:t>The probability of an addict being prescribed pain pills is 0.16 (16%).</a:t>
            </a:r>
            <a:endParaRPr b="0" i="0" sz="2800">
              <a:solidFill>
                <a:srgbClr val="777777"/>
              </a:solidFill>
              <a:latin typeface="PT Sans"/>
              <a:ea typeface="PT Sans"/>
              <a:cs typeface="PT Sans"/>
              <a:sym typeface="PT San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7"/>
          <p:cNvSpPr/>
          <p:nvPr/>
        </p:nvSpPr>
        <p:spPr>
          <a:xfrm>
            <a:off x="927847" y="712694"/>
            <a:ext cx="10582835"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777777"/>
                </a:solidFill>
                <a:latin typeface="PT Sans"/>
                <a:ea typeface="PT Sans"/>
                <a:cs typeface="PT Sans"/>
                <a:sym typeface="PT Sans"/>
              </a:rPr>
              <a:t>1% of people have a certain </a:t>
            </a:r>
            <a:r>
              <a:rPr lang="en-US" sz="2800" u="sng">
                <a:solidFill>
                  <a:srgbClr val="05A9C5"/>
                </a:solidFill>
                <a:latin typeface="PT Sans"/>
                <a:ea typeface="PT Sans"/>
                <a:cs typeface="PT Sans"/>
                <a:sym typeface="PT Sans"/>
                <a:hlinkClick r:id="rId3">
                  <a:extLst>
                    <a:ext uri="{A12FA001-AC4F-418D-AE19-62706E023703}">
                      <ahyp:hlinkClr val="tx"/>
                    </a:ext>
                  </a:extLst>
                </a:hlinkClick>
              </a:rPr>
              <a:t>genetic defect</a:t>
            </a:r>
            <a:r>
              <a:rPr lang="en-US" sz="2800">
                <a:solidFill>
                  <a:srgbClr val="777777"/>
                </a:solidFill>
                <a:latin typeface="PT Sans"/>
                <a:ea typeface="PT Sans"/>
                <a:cs typeface="PT Sans"/>
                <a:sym typeface="PT Sans"/>
              </a:rPr>
              <a:t>.</a:t>
            </a:r>
            <a:br>
              <a:rPr lang="en-US" sz="2800">
                <a:solidFill>
                  <a:schemeClr val="dk1"/>
                </a:solidFill>
                <a:latin typeface="Calibri"/>
                <a:ea typeface="Calibri"/>
                <a:cs typeface="Calibri"/>
                <a:sym typeface="Calibri"/>
              </a:rPr>
            </a:br>
            <a:r>
              <a:rPr lang="en-US" sz="2800">
                <a:solidFill>
                  <a:srgbClr val="777777"/>
                </a:solidFill>
                <a:latin typeface="PT Sans"/>
                <a:ea typeface="PT Sans"/>
                <a:cs typeface="PT Sans"/>
                <a:sym typeface="PT Sans"/>
              </a:rPr>
              <a:t>90% of tests for the gene detect the defect (true positives).</a:t>
            </a:r>
            <a:br>
              <a:rPr lang="en-US" sz="2800">
                <a:solidFill>
                  <a:schemeClr val="dk1"/>
                </a:solidFill>
                <a:latin typeface="Calibri"/>
                <a:ea typeface="Calibri"/>
                <a:cs typeface="Calibri"/>
                <a:sym typeface="Calibri"/>
              </a:rPr>
            </a:br>
            <a:r>
              <a:rPr lang="en-US" sz="2800">
                <a:solidFill>
                  <a:srgbClr val="777777"/>
                </a:solidFill>
                <a:latin typeface="PT Sans"/>
                <a:ea typeface="PT Sans"/>
                <a:cs typeface="PT Sans"/>
                <a:sym typeface="PT Sans"/>
              </a:rPr>
              <a:t>9.6% of the tests are </a:t>
            </a:r>
            <a:r>
              <a:rPr lang="en-US" sz="2800" u="sng">
                <a:solidFill>
                  <a:srgbClr val="05A9C5"/>
                </a:solidFill>
                <a:latin typeface="PT Sans"/>
                <a:ea typeface="PT Sans"/>
                <a:cs typeface="PT Sans"/>
                <a:sym typeface="PT Sans"/>
                <a:hlinkClick r:id="rId4">
                  <a:extLst>
                    <a:ext uri="{A12FA001-AC4F-418D-AE19-62706E023703}">
                      <ahyp:hlinkClr val="tx"/>
                    </a:ext>
                  </a:extLst>
                </a:hlinkClick>
              </a:rPr>
              <a:t>false positives</a:t>
            </a:r>
            <a:r>
              <a:rPr lang="en-US" sz="2800">
                <a:solidFill>
                  <a:srgbClr val="777777"/>
                </a:solidFill>
                <a:latin typeface="PT Sans"/>
                <a:ea typeface="PT Sans"/>
                <a:cs typeface="PT Sans"/>
                <a:sym typeface="PT Sans"/>
              </a:rPr>
              <a:t>.</a:t>
            </a:r>
            <a:br>
              <a:rPr lang="en-US" sz="2800">
                <a:solidFill>
                  <a:schemeClr val="dk1"/>
                </a:solidFill>
                <a:latin typeface="Calibri"/>
                <a:ea typeface="Calibri"/>
                <a:cs typeface="Calibri"/>
                <a:sym typeface="Calibri"/>
              </a:rPr>
            </a:br>
            <a:r>
              <a:rPr lang="en-US" sz="2800">
                <a:solidFill>
                  <a:srgbClr val="777777"/>
                </a:solidFill>
                <a:latin typeface="PT Sans"/>
                <a:ea typeface="PT Sans"/>
                <a:cs typeface="PT Sans"/>
                <a:sym typeface="PT Sans"/>
              </a:rPr>
              <a:t>If a person gets a positive test result, </a:t>
            </a:r>
            <a:r>
              <a:rPr b="1" lang="en-US" sz="2800">
                <a:solidFill>
                  <a:srgbClr val="777777"/>
                </a:solidFill>
                <a:latin typeface="PT Sans"/>
                <a:ea typeface="PT Sans"/>
                <a:cs typeface="PT Sans"/>
                <a:sym typeface="PT Sans"/>
              </a:rPr>
              <a:t>what are the odds they actually have the genetic defect?</a:t>
            </a:r>
            <a:endParaRPr sz="2800">
              <a:solidFill>
                <a:schemeClr val="dk1"/>
              </a:solidFill>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8"/>
          <p:cNvSpPr/>
          <p:nvPr/>
        </p:nvSpPr>
        <p:spPr>
          <a:xfrm>
            <a:off x="0" y="457200"/>
            <a:ext cx="11712388" cy="3539430"/>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rgbClr val="777777"/>
              </a:buClr>
              <a:buSzPts val="2800"/>
              <a:buFont typeface="Calibri"/>
              <a:buAutoNum type="arabicPeriod"/>
            </a:pPr>
            <a:r>
              <a:rPr lang="en-US" sz="2800">
                <a:solidFill>
                  <a:srgbClr val="777777"/>
                </a:solidFill>
                <a:latin typeface="Arial"/>
                <a:ea typeface="Arial"/>
                <a:cs typeface="Arial"/>
                <a:sym typeface="Arial"/>
              </a:rPr>
              <a:t>P(A|X) = Probability of having the gene given a positive test result.</a:t>
            </a:r>
            <a:endParaRPr/>
          </a:p>
          <a:p>
            <a:pPr indent="-177800" lvl="0" marL="0" marR="0" rtl="0" algn="l">
              <a:spcBef>
                <a:spcPts val="0"/>
              </a:spcBef>
              <a:spcAft>
                <a:spcPts val="0"/>
              </a:spcAft>
              <a:buClr>
                <a:srgbClr val="777777"/>
              </a:buClr>
              <a:buSzPts val="2800"/>
              <a:buFont typeface="Calibri"/>
              <a:buAutoNum type="arabicPeriod"/>
            </a:pPr>
            <a:r>
              <a:rPr lang="en-US" sz="2800">
                <a:solidFill>
                  <a:srgbClr val="777777"/>
                </a:solidFill>
                <a:latin typeface="Arial"/>
                <a:ea typeface="Arial"/>
                <a:cs typeface="Arial"/>
                <a:sym typeface="Arial"/>
              </a:rPr>
              <a:t>P(X|A) = Chance of a positive test result given that the person actually has the gene. That was given in the question as 90%.</a:t>
            </a:r>
            <a:endParaRPr/>
          </a:p>
          <a:p>
            <a:pPr indent="-177800" lvl="0" marL="0" marR="0" rtl="0" algn="l">
              <a:spcBef>
                <a:spcPts val="0"/>
              </a:spcBef>
              <a:spcAft>
                <a:spcPts val="0"/>
              </a:spcAft>
              <a:buClr>
                <a:srgbClr val="777777"/>
              </a:buClr>
              <a:buSzPts val="2800"/>
              <a:buFont typeface="Calibri"/>
              <a:buAutoNum type="arabicPeriod"/>
            </a:pPr>
            <a:r>
              <a:rPr lang="en-US" sz="2800">
                <a:solidFill>
                  <a:srgbClr val="777777"/>
                </a:solidFill>
                <a:latin typeface="Arial"/>
                <a:ea typeface="Arial"/>
                <a:cs typeface="Arial"/>
                <a:sym typeface="Arial"/>
              </a:rPr>
              <a:t>p(X|~A) = Chance of a positive test if the person </a:t>
            </a:r>
            <a:r>
              <a:rPr i="1" lang="en-US" sz="2800">
                <a:solidFill>
                  <a:srgbClr val="777777"/>
                </a:solidFill>
                <a:latin typeface="Arial"/>
                <a:ea typeface="Arial"/>
                <a:cs typeface="Arial"/>
                <a:sym typeface="Arial"/>
              </a:rPr>
              <a:t>doesn’t</a:t>
            </a:r>
            <a:r>
              <a:rPr lang="en-US" sz="2800">
                <a:solidFill>
                  <a:srgbClr val="777777"/>
                </a:solidFill>
                <a:latin typeface="Arial"/>
                <a:ea typeface="Arial"/>
                <a:cs typeface="Arial"/>
                <a:sym typeface="Arial"/>
              </a:rPr>
              <a:t> have the gene. That was given in the question as 9.6%</a:t>
            </a:r>
            <a:endParaRPr/>
          </a:p>
          <a:p>
            <a:pPr indent="0" lvl="0" marL="0" marR="0" rtl="0" algn="l">
              <a:spcBef>
                <a:spcPts val="0"/>
              </a:spcBef>
              <a:spcAft>
                <a:spcPts val="0"/>
              </a:spcAft>
              <a:buNone/>
            </a:pPr>
            <a:r>
              <a:rPr lang="en-US" sz="2800">
                <a:solidFill>
                  <a:srgbClr val="777777"/>
                </a:solidFill>
                <a:latin typeface="PT Sans"/>
                <a:ea typeface="PT Sans"/>
                <a:cs typeface="PT Sans"/>
                <a:sym typeface="PT Sans"/>
              </a:rPr>
              <a:t>Now we have all of the information we need to put into the equation:</a:t>
            </a:r>
            <a:br>
              <a:rPr lang="en-US" sz="2800">
                <a:solidFill>
                  <a:srgbClr val="777777"/>
                </a:solidFill>
                <a:latin typeface="PT Sans"/>
                <a:ea typeface="PT Sans"/>
                <a:cs typeface="PT Sans"/>
                <a:sym typeface="PT Sans"/>
              </a:rPr>
            </a:br>
            <a:r>
              <a:rPr lang="en-US" sz="2800">
                <a:solidFill>
                  <a:srgbClr val="777777"/>
                </a:solidFill>
                <a:latin typeface="PT Sans"/>
                <a:ea typeface="PT Sans"/>
                <a:cs typeface="PT Sans"/>
                <a:sym typeface="PT Sans"/>
              </a:rPr>
              <a:t>P(A|X) = (.9 * .01) / (.9 * .01 + .096 * .99) = 0.0865 (8.65%).</a:t>
            </a:r>
            <a:endParaRPr/>
          </a:p>
          <a:p>
            <a:pPr indent="0" lvl="0" marL="0" marR="0" rtl="0" algn="l">
              <a:spcBef>
                <a:spcPts val="0"/>
              </a:spcBef>
              <a:spcAft>
                <a:spcPts val="0"/>
              </a:spcAft>
              <a:buNone/>
            </a:pPr>
            <a:r>
              <a:rPr lang="en-US" sz="2800">
                <a:solidFill>
                  <a:srgbClr val="777777"/>
                </a:solidFill>
                <a:latin typeface="PT Sans"/>
                <a:ea typeface="PT Sans"/>
                <a:cs typeface="PT Sans"/>
                <a:sym typeface="PT Sans"/>
              </a:rPr>
              <a:t>The probability of having the faulty gene on the test is 8.65%.</a:t>
            </a:r>
            <a:endParaRPr b="0" i="0" sz="2800">
              <a:solidFill>
                <a:srgbClr val="777777"/>
              </a:solidFill>
              <a:latin typeface="PT Sans"/>
              <a:ea typeface="PT Sans"/>
              <a:cs typeface="PT Sans"/>
              <a:sym typeface="PT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9"/>
          <p:cNvSpPr/>
          <p:nvPr/>
        </p:nvSpPr>
        <p:spPr>
          <a:xfrm>
            <a:off x="726141" y="336176"/>
            <a:ext cx="10609730"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777777"/>
                </a:solidFill>
                <a:latin typeface="Arial"/>
                <a:ea typeface="Arial"/>
                <a:cs typeface="Arial"/>
                <a:sym typeface="Arial"/>
              </a:rPr>
              <a:t>Q. Given the following statistics, what is the probability that a woman has cancer if she has a positive mammogram result?</a:t>
            </a:r>
            <a:endParaRPr sz="3200">
              <a:solidFill>
                <a:srgbClr val="777777"/>
              </a:solidFill>
              <a:latin typeface="PT Sans"/>
              <a:ea typeface="PT Sans"/>
              <a:cs typeface="PT Sans"/>
              <a:sym typeface="PT Sans"/>
            </a:endParaRPr>
          </a:p>
          <a:p>
            <a:pPr indent="-203200" lvl="0" marL="0" marR="0" rtl="0" algn="l">
              <a:spcBef>
                <a:spcPts val="0"/>
              </a:spcBef>
              <a:spcAft>
                <a:spcPts val="0"/>
              </a:spcAft>
              <a:buClr>
                <a:srgbClr val="777777"/>
              </a:buClr>
              <a:buSzPts val="3200"/>
              <a:buFont typeface="Arial"/>
              <a:buChar char="•"/>
            </a:pPr>
            <a:r>
              <a:rPr lang="en-US" sz="3200">
                <a:solidFill>
                  <a:srgbClr val="777777"/>
                </a:solidFill>
                <a:latin typeface="Arial"/>
                <a:ea typeface="Arial"/>
                <a:cs typeface="Arial"/>
                <a:sym typeface="Arial"/>
              </a:rPr>
              <a:t>One percent of women over 50 have breast cancer.</a:t>
            </a:r>
            <a:endParaRPr/>
          </a:p>
          <a:p>
            <a:pPr indent="-203200" lvl="0" marL="0" marR="0" rtl="0" algn="l">
              <a:spcBef>
                <a:spcPts val="0"/>
              </a:spcBef>
              <a:spcAft>
                <a:spcPts val="0"/>
              </a:spcAft>
              <a:buClr>
                <a:srgbClr val="777777"/>
              </a:buClr>
              <a:buSzPts val="3200"/>
              <a:buFont typeface="Arial"/>
              <a:buChar char="•"/>
            </a:pPr>
            <a:r>
              <a:rPr lang="en-US" sz="3200">
                <a:solidFill>
                  <a:srgbClr val="777777"/>
                </a:solidFill>
                <a:latin typeface="Arial"/>
                <a:ea typeface="Arial"/>
                <a:cs typeface="Arial"/>
                <a:sym typeface="Arial"/>
              </a:rPr>
              <a:t>Ninety percent of women who have breast cancer test positive on mammograms.</a:t>
            </a:r>
            <a:endParaRPr/>
          </a:p>
          <a:p>
            <a:pPr indent="-203200" lvl="0" marL="0" marR="0" rtl="0" algn="l">
              <a:spcBef>
                <a:spcPts val="0"/>
              </a:spcBef>
              <a:spcAft>
                <a:spcPts val="0"/>
              </a:spcAft>
              <a:buClr>
                <a:srgbClr val="777777"/>
              </a:buClr>
              <a:buSzPts val="3200"/>
              <a:buFont typeface="Arial"/>
              <a:buChar char="•"/>
            </a:pPr>
            <a:r>
              <a:rPr lang="en-US" sz="3200">
                <a:solidFill>
                  <a:srgbClr val="777777"/>
                </a:solidFill>
                <a:latin typeface="Arial"/>
                <a:ea typeface="Arial"/>
                <a:cs typeface="Arial"/>
                <a:sym typeface="Arial"/>
              </a:rPr>
              <a:t>Eight percent of women will have false positives.</a:t>
            </a:r>
            <a:endParaRPr b="0" i="0" sz="3200">
              <a:solidFill>
                <a:srgbClr val="777777"/>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p:nvPr/>
        </p:nvSpPr>
        <p:spPr>
          <a:xfrm>
            <a:off x="430306" y="363072"/>
            <a:ext cx="8713694"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Ordinal Scale of Measurement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rgbClr val="1F3864"/>
                </a:solidFill>
                <a:latin typeface="Calibri"/>
                <a:ea typeface="Calibri"/>
                <a:cs typeface="Calibri"/>
                <a:sym typeface="Calibri"/>
              </a:rPr>
              <a:t>Data are measured on an ordinal scale if the categories imply order. The difference between ranks is consistent in direction and authority, but not magnitude.</a:t>
            </a:r>
            <a:endParaRPr sz="2000">
              <a:solidFill>
                <a:srgbClr val="1F3864"/>
              </a:solidFill>
              <a:latin typeface="Calibri"/>
              <a:ea typeface="Calibri"/>
              <a:cs typeface="Calibri"/>
              <a:sym typeface="Calibri"/>
            </a:endParaRPr>
          </a:p>
        </p:txBody>
      </p:sp>
      <p:sp>
        <p:nvSpPr>
          <p:cNvPr id="171" name="Google Shape;171;p17"/>
          <p:cNvSpPr/>
          <p:nvPr/>
        </p:nvSpPr>
        <p:spPr>
          <a:xfrm>
            <a:off x="430307" y="3244334"/>
            <a:ext cx="78877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Variable Name                                                                          Measurement Values</a:t>
            </a:r>
            <a:endParaRPr sz="1800">
              <a:solidFill>
                <a:schemeClr val="dk1"/>
              </a:solidFill>
              <a:latin typeface="Calibri"/>
              <a:ea typeface="Calibri"/>
              <a:cs typeface="Calibri"/>
              <a:sym typeface="Calibri"/>
            </a:endParaRPr>
          </a:p>
        </p:txBody>
      </p:sp>
      <p:sp>
        <p:nvSpPr>
          <p:cNvPr id="172" name="Google Shape;172;p17"/>
          <p:cNvSpPr/>
          <p:nvPr/>
        </p:nvSpPr>
        <p:spPr>
          <a:xfrm flipH="1">
            <a:off x="430305" y="4029165"/>
            <a:ext cx="1129552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Military rank                                       Second Lieutenant, First Lieutenant, Captain, Major, Lieutenant Colonel, Colonel, etc.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Clothing size                                        Small, Medium, Large, Extra Large. Etc.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Class rank in an exam                           1,2,3,4,5, etc.</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70"/>
          <p:cNvSpPr/>
          <p:nvPr/>
        </p:nvSpPr>
        <p:spPr>
          <a:xfrm>
            <a:off x="833718" y="591671"/>
            <a:ext cx="11134164"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777777"/>
                </a:solidFill>
                <a:latin typeface="Arial"/>
                <a:ea typeface="Arial"/>
                <a:cs typeface="Arial"/>
                <a:sym typeface="Arial"/>
              </a:rPr>
              <a:t>Step 1: </a:t>
            </a:r>
            <a:r>
              <a:rPr lang="en-US" sz="2400">
                <a:solidFill>
                  <a:srgbClr val="777777"/>
                </a:solidFill>
                <a:latin typeface="PT Sans"/>
                <a:ea typeface="PT Sans"/>
                <a:cs typeface="PT Sans"/>
                <a:sym typeface="PT Sans"/>
              </a:rPr>
              <a:t>Assign events to A or X. You want to know what a woman’s probability of having cancer is, given a positive mammogram. For this problem, actually having cancer is A and a positive test result is X.</a:t>
            </a:r>
            <a:endParaRPr/>
          </a:p>
          <a:p>
            <a:pPr indent="0" lvl="0" marL="0" marR="0" rtl="0" algn="l">
              <a:spcBef>
                <a:spcPts val="0"/>
              </a:spcBef>
              <a:spcAft>
                <a:spcPts val="0"/>
              </a:spcAft>
              <a:buNone/>
            </a:pPr>
            <a:br>
              <a:rPr lang="en-US" sz="2400">
                <a:solidFill>
                  <a:srgbClr val="777777"/>
                </a:solidFill>
                <a:latin typeface="PT Sans"/>
                <a:ea typeface="PT Sans"/>
                <a:cs typeface="PT Sans"/>
                <a:sym typeface="PT Sans"/>
              </a:rPr>
            </a:br>
            <a:r>
              <a:rPr lang="en-US" sz="2400">
                <a:solidFill>
                  <a:srgbClr val="777777"/>
                </a:solidFill>
                <a:latin typeface="Arial"/>
                <a:ea typeface="Arial"/>
                <a:cs typeface="Arial"/>
                <a:sym typeface="Arial"/>
              </a:rPr>
              <a:t>Step 2: </a:t>
            </a:r>
            <a:r>
              <a:rPr lang="en-US" sz="2400">
                <a:solidFill>
                  <a:srgbClr val="777777"/>
                </a:solidFill>
                <a:latin typeface="PT Sans"/>
                <a:ea typeface="PT Sans"/>
                <a:cs typeface="PT Sans"/>
                <a:sym typeface="PT Sans"/>
              </a:rPr>
              <a:t>List out the parts of the equation (this makes it easier to work the actual equation):</a:t>
            </a:r>
            <a:br>
              <a:rPr lang="en-US" sz="2400">
                <a:solidFill>
                  <a:srgbClr val="777777"/>
                </a:solidFill>
                <a:latin typeface="PT Sans"/>
                <a:ea typeface="PT Sans"/>
                <a:cs typeface="PT Sans"/>
                <a:sym typeface="PT Sans"/>
              </a:rPr>
            </a:br>
            <a:r>
              <a:rPr lang="en-US" sz="2400">
                <a:solidFill>
                  <a:srgbClr val="777777"/>
                </a:solidFill>
                <a:latin typeface="PT Sans"/>
                <a:ea typeface="PT Sans"/>
                <a:cs typeface="PT Sans"/>
                <a:sym typeface="PT Sans"/>
              </a:rPr>
              <a:t>P(A)=0.01</a:t>
            </a:r>
            <a:br>
              <a:rPr lang="en-US" sz="2400">
                <a:solidFill>
                  <a:srgbClr val="777777"/>
                </a:solidFill>
                <a:latin typeface="PT Sans"/>
                <a:ea typeface="PT Sans"/>
                <a:cs typeface="PT Sans"/>
                <a:sym typeface="PT Sans"/>
              </a:rPr>
            </a:br>
            <a:r>
              <a:rPr lang="en-US" sz="2400">
                <a:solidFill>
                  <a:srgbClr val="777777"/>
                </a:solidFill>
                <a:latin typeface="PT Sans"/>
                <a:ea typeface="PT Sans"/>
                <a:cs typeface="PT Sans"/>
                <a:sym typeface="PT Sans"/>
              </a:rPr>
              <a:t>P(~A)=0.99</a:t>
            </a:r>
            <a:br>
              <a:rPr lang="en-US" sz="2400">
                <a:solidFill>
                  <a:srgbClr val="777777"/>
                </a:solidFill>
                <a:latin typeface="PT Sans"/>
                <a:ea typeface="PT Sans"/>
                <a:cs typeface="PT Sans"/>
                <a:sym typeface="PT Sans"/>
              </a:rPr>
            </a:br>
            <a:r>
              <a:rPr lang="en-US" sz="2400">
                <a:solidFill>
                  <a:srgbClr val="777777"/>
                </a:solidFill>
                <a:latin typeface="PT Sans"/>
                <a:ea typeface="PT Sans"/>
                <a:cs typeface="PT Sans"/>
                <a:sym typeface="PT Sans"/>
              </a:rPr>
              <a:t>P(X|A)=0.9</a:t>
            </a:r>
            <a:br>
              <a:rPr lang="en-US" sz="2400">
                <a:solidFill>
                  <a:srgbClr val="777777"/>
                </a:solidFill>
                <a:latin typeface="PT Sans"/>
                <a:ea typeface="PT Sans"/>
                <a:cs typeface="PT Sans"/>
                <a:sym typeface="PT Sans"/>
              </a:rPr>
            </a:br>
            <a:r>
              <a:rPr lang="en-US" sz="2400">
                <a:solidFill>
                  <a:srgbClr val="777777"/>
                </a:solidFill>
                <a:latin typeface="PT Sans"/>
                <a:ea typeface="PT Sans"/>
                <a:cs typeface="PT Sans"/>
                <a:sym typeface="PT Sans"/>
              </a:rPr>
              <a:t>P(X|~A)=0.08</a:t>
            </a:r>
            <a:endParaRPr/>
          </a:p>
          <a:p>
            <a:pPr indent="0" lvl="0" marL="0" marR="0" rtl="0" algn="l">
              <a:spcBef>
                <a:spcPts val="0"/>
              </a:spcBef>
              <a:spcAft>
                <a:spcPts val="0"/>
              </a:spcAft>
              <a:buNone/>
            </a:pPr>
            <a:br>
              <a:rPr lang="en-US" sz="2400">
                <a:solidFill>
                  <a:srgbClr val="777777"/>
                </a:solidFill>
                <a:latin typeface="PT Sans"/>
                <a:ea typeface="PT Sans"/>
                <a:cs typeface="PT Sans"/>
                <a:sym typeface="PT Sans"/>
              </a:rPr>
            </a:br>
            <a:r>
              <a:rPr lang="en-US" sz="2400">
                <a:solidFill>
                  <a:srgbClr val="777777"/>
                </a:solidFill>
                <a:latin typeface="Arial"/>
                <a:ea typeface="Arial"/>
                <a:cs typeface="Arial"/>
                <a:sym typeface="Arial"/>
              </a:rPr>
              <a:t>Step 3: </a:t>
            </a:r>
            <a:r>
              <a:rPr lang="en-US" sz="2400">
                <a:solidFill>
                  <a:srgbClr val="777777"/>
                </a:solidFill>
                <a:latin typeface="PT Sans"/>
                <a:ea typeface="PT Sans"/>
                <a:cs typeface="PT Sans"/>
                <a:sym typeface="PT Sans"/>
              </a:rPr>
              <a:t>Insert the parts into the equation and solve. Note that as this is a medical test, we’re using the form of the equation from example #2:</a:t>
            </a:r>
            <a:br>
              <a:rPr lang="en-US" sz="2400">
                <a:solidFill>
                  <a:srgbClr val="777777"/>
                </a:solidFill>
                <a:latin typeface="PT Sans"/>
                <a:ea typeface="PT Sans"/>
                <a:cs typeface="PT Sans"/>
                <a:sym typeface="PT Sans"/>
              </a:rPr>
            </a:br>
            <a:r>
              <a:rPr lang="en-US" sz="2400">
                <a:solidFill>
                  <a:srgbClr val="777777"/>
                </a:solidFill>
                <a:latin typeface="PT Sans"/>
                <a:ea typeface="PT Sans"/>
                <a:cs typeface="PT Sans"/>
                <a:sym typeface="PT Sans"/>
              </a:rPr>
              <a:t>(0.9 * 0.01) / ((0.9 * 0.01) + (0.08 * 0.99) = 0.10.</a:t>
            </a:r>
            <a:endParaRPr/>
          </a:p>
          <a:p>
            <a:pPr indent="0" lvl="0" marL="0" marR="0" rtl="0" algn="l">
              <a:spcBef>
                <a:spcPts val="0"/>
              </a:spcBef>
              <a:spcAft>
                <a:spcPts val="0"/>
              </a:spcAft>
              <a:buNone/>
            </a:pPr>
            <a:r>
              <a:rPr lang="en-US" sz="2400">
                <a:solidFill>
                  <a:srgbClr val="777777"/>
                </a:solidFill>
                <a:latin typeface="PT Sans"/>
                <a:ea typeface="PT Sans"/>
                <a:cs typeface="PT Sans"/>
                <a:sym typeface="PT Sans"/>
              </a:rPr>
              <a:t>The probability of a woman having cancer, given a positive test result, is 10%</a:t>
            </a:r>
            <a:endParaRPr b="0" i="0" sz="2400">
              <a:solidFill>
                <a:srgbClr val="777777"/>
              </a:solidFill>
              <a:latin typeface="PT Sans"/>
              <a:ea typeface="PT Sans"/>
              <a:cs typeface="PT Sans"/>
              <a:sym typeface="PT San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p:nvPr/>
        </p:nvSpPr>
        <p:spPr>
          <a:xfrm>
            <a:off x="295835" y="457200"/>
            <a:ext cx="11349318" cy="1938992"/>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rgbClr val="333333"/>
              </a:buClr>
              <a:buSzPts val="2400"/>
              <a:buFont typeface="Arial"/>
              <a:buChar char="•"/>
            </a:pPr>
            <a:r>
              <a:rPr lang="en-US" sz="2400">
                <a:solidFill>
                  <a:srgbClr val="333333"/>
                </a:solidFill>
                <a:latin typeface="Verdana"/>
                <a:ea typeface="Verdana"/>
                <a:cs typeface="Verdana"/>
                <a:sym typeface="Verdana"/>
              </a:rPr>
              <a:t>Example:dangerous fires are rare (1%)</a:t>
            </a:r>
            <a:endParaRPr/>
          </a:p>
          <a:p>
            <a:pPr indent="-152400" lvl="0" marL="0" marR="0" rtl="0" algn="l">
              <a:spcBef>
                <a:spcPts val="0"/>
              </a:spcBef>
              <a:spcAft>
                <a:spcPts val="0"/>
              </a:spcAft>
              <a:buClr>
                <a:srgbClr val="333333"/>
              </a:buClr>
              <a:buSzPts val="2400"/>
              <a:buFont typeface="Arial"/>
              <a:buChar char="•"/>
            </a:pPr>
            <a:r>
              <a:rPr lang="en-US" sz="2400">
                <a:solidFill>
                  <a:srgbClr val="333333"/>
                </a:solidFill>
                <a:latin typeface="Verdana"/>
                <a:ea typeface="Verdana"/>
                <a:cs typeface="Verdana"/>
                <a:sym typeface="Verdana"/>
              </a:rPr>
              <a:t>but smoke is fairly common (10%) due to barbecues,</a:t>
            </a:r>
            <a:endParaRPr/>
          </a:p>
          <a:p>
            <a:pPr indent="-152400" lvl="0" marL="0" marR="0" rtl="0" algn="l">
              <a:spcBef>
                <a:spcPts val="0"/>
              </a:spcBef>
              <a:spcAft>
                <a:spcPts val="0"/>
              </a:spcAft>
              <a:buClr>
                <a:srgbClr val="333333"/>
              </a:buClr>
              <a:buSzPts val="2400"/>
              <a:buFont typeface="Arial"/>
              <a:buChar char="•"/>
            </a:pPr>
            <a:r>
              <a:rPr lang="en-US" sz="2400">
                <a:solidFill>
                  <a:srgbClr val="333333"/>
                </a:solidFill>
                <a:latin typeface="Verdana"/>
                <a:ea typeface="Verdana"/>
                <a:cs typeface="Verdana"/>
                <a:sym typeface="Verdana"/>
              </a:rPr>
              <a:t>and 90% of dangerous fires make smoke</a:t>
            </a:r>
            <a:endParaRPr/>
          </a:p>
          <a:p>
            <a:pPr indent="0" lvl="0" marL="0" marR="0" rtl="0" algn="l">
              <a:spcBef>
                <a:spcPts val="0"/>
              </a:spcBef>
              <a:spcAft>
                <a:spcPts val="0"/>
              </a:spcAft>
              <a:buNone/>
            </a:pPr>
            <a:r>
              <a:rPr lang="en-US" sz="2400">
                <a:solidFill>
                  <a:srgbClr val="333333"/>
                </a:solidFill>
                <a:latin typeface="Verdana"/>
                <a:ea typeface="Verdana"/>
                <a:cs typeface="Verdana"/>
                <a:sym typeface="Verdana"/>
              </a:rPr>
              <a:t>We can then discover the </a:t>
            </a:r>
            <a:r>
              <a:rPr b="1" lang="en-US" sz="2400">
                <a:solidFill>
                  <a:srgbClr val="333333"/>
                </a:solidFill>
                <a:latin typeface="Verdana"/>
                <a:ea typeface="Verdana"/>
                <a:cs typeface="Verdana"/>
                <a:sym typeface="Verdana"/>
              </a:rPr>
              <a:t>probability of dangerous Fire when there is Smoke</a:t>
            </a:r>
            <a:r>
              <a:rPr lang="en-US" sz="2400">
                <a:solidFill>
                  <a:srgbClr val="333333"/>
                </a:solidFill>
                <a:latin typeface="Verdana"/>
                <a:ea typeface="Verdana"/>
                <a:cs typeface="Verdana"/>
                <a:sym typeface="Verdana"/>
              </a:rPr>
              <a:t>:</a:t>
            </a:r>
            <a:endParaRPr b="0" i="0" sz="2400">
              <a:solidFill>
                <a:srgbClr val="333333"/>
              </a:solidFill>
              <a:latin typeface="Verdana"/>
              <a:ea typeface="Verdana"/>
              <a:cs typeface="Verdana"/>
              <a:sym typeface="Verdana"/>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72"/>
          <p:cNvSpPr/>
          <p:nvPr/>
        </p:nvSpPr>
        <p:spPr>
          <a:xfrm>
            <a:off x="981635" y="1223682"/>
            <a:ext cx="9681883" cy="22467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333333"/>
                </a:solidFill>
                <a:latin typeface="Verdana"/>
                <a:ea typeface="Verdana"/>
                <a:cs typeface="Verdana"/>
                <a:sym typeface="Verdana"/>
              </a:rPr>
              <a:t>P(Fire|Smoke) =</a:t>
            </a:r>
            <a:r>
              <a:rPr i="1" lang="en-US" sz="2800">
                <a:solidFill>
                  <a:srgbClr val="333333"/>
                </a:solidFill>
                <a:latin typeface="Verdana"/>
                <a:ea typeface="Verdana"/>
                <a:cs typeface="Verdana"/>
                <a:sym typeface="Verdana"/>
              </a:rPr>
              <a:t>P(Fire) P(Smoke|Fire)</a:t>
            </a:r>
            <a:r>
              <a:rPr b="1" lang="en-US" sz="2800">
                <a:solidFill>
                  <a:srgbClr val="333333"/>
                </a:solidFill>
                <a:latin typeface="Verdana"/>
                <a:ea typeface="Verdana"/>
                <a:cs typeface="Verdana"/>
                <a:sym typeface="Verdana"/>
              </a:rPr>
              <a:t>P(Smoke)</a:t>
            </a:r>
            <a:endParaRPr sz="2800">
              <a:solidFill>
                <a:srgbClr val="333333"/>
              </a:solidFill>
              <a:latin typeface="Verdana"/>
              <a:ea typeface="Verdana"/>
              <a:cs typeface="Verdana"/>
              <a:sym typeface="Verdana"/>
            </a:endParaRPr>
          </a:p>
          <a:p>
            <a:pPr indent="0" lvl="0" marL="0" marR="0" rtl="0" algn="ctr">
              <a:spcBef>
                <a:spcPts val="0"/>
              </a:spcBef>
              <a:spcAft>
                <a:spcPts val="0"/>
              </a:spcAft>
              <a:buNone/>
            </a:pPr>
            <a:r>
              <a:rPr lang="en-US" sz="2800">
                <a:solidFill>
                  <a:srgbClr val="333333"/>
                </a:solidFill>
                <a:latin typeface="Verdana"/>
                <a:ea typeface="Verdana"/>
                <a:cs typeface="Verdana"/>
                <a:sym typeface="Verdana"/>
              </a:rPr>
              <a:t>=</a:t>
            </a:r>
            <a:r>
              <a:rPr i="1" lang="en-US" sz="2800">
                <a:solidFill>
                  <a:srgbClr val="333333"/>
                </a:solidFill>
                <a:latin typeface="Verdana"/>
                <a:ea typeface="Verdana"/>
                <a:cs typeface="Verdana"/>
                <a:sym typeface="Verdana"/>
              </a:rPr>
              <a:t>1% x 90%</a:t>
            </a:r>
            <a:r>
              <a:rPr b="1" lang="en-US" sz="2800">
                <a:solidFill>
                  <a:srgbClr val="333333"/>
                </a:solidFill>
                <a:latin typeface="Verdana"/>
                <a:ea typeface="Verdana"/>
                <a:cs typeface="Verdana"/>
                <a:sym typeface="Verdana"/>
              </a:rPr>
              <a:t>10%</a:t>
            </a:r>
            <a:endParaRPr sz="2800">
              <a:solidFill>
                <a:srgbClr val="333333"/>
              </a:solidFill>
              <a:latin typeface="Verdana"/>
              <a:ea typeface="Verdana"/>
              <a:cs typeface="Verdana"/>
              <a:sym typeface="Verdana"/>
            </a:endParaRPr>
          </a:p>
          <a:p>
            <a:pPr indent="0" lvl="0" marL="0" marR="0" rtl="0" algn="ctr">
              <a:spcBef>
                <a:spcPts val="0"/>
              </a:spcBef>
              <a:spcAft>
                <a:spcPts val="0"/>
              </a:spcAft>
              <a:buNone/>
            </a:pPr>
            <a:r>
              <a:rPr lang="en-US" sz="2800">
                <a:solidFill>
                  <a:srgbClr val="333333"/>
                </a:solidFill>
                <a:latin typeface="Verdana"/>
                <a:ea typeface="Verdana"/>
                <a:cs typeface="Verdana"/>
                <a:sym typeface="Verdana"/>
              </a:rPr>
              <a:t>=9%</a:t>
            </a:r>
            <a:endParaRPr/>
          </a:p>
          <a:p>
            <a:pPr indent="0" lvl="0" marL="0" marR="0" rtl="0" algn="l">
              <a:spcBef>
                <a:spcPts val="0"/>
              </a:spcBef>
              <a:spcAft>
                <a:spcPts val="0"/>
              </a:spcAft>
              <a:buNone/>
            </a:pPr>
            <a:r>
              <a:rPr lang="en-US" sz="2800">
                <a:solidFill>
                  <a:srgbClr val="333333"/>
                </a:solidFill>
                <a:latin typeface="Verdana"/>
                <a:ea typeface="Verdana"/>
                <a:cs typeface="Verdana"/>
                <a:sym typeface="Verdana"/>
              </a:rPr>
              <a:t>So it is still worth checking out any smoke to be sure.</a:t>
            </a:r>
            <a:endParaRPr b="0" i="0" sz="2800">
              <a:solidFill>
                <a:srgbClr val="333333"/>
              </a:solidFill>
              <a:latin typeface="Verdana"/>
              <a:ea typeface="Verdana"/>
              <a:cs typeface="Verdana"/>
              <a:sym typeface="Verdana"/>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73"/>
          <p:cNvSpPr/>
          <p:nvPr/>
        </p:nvSpPr>
        <p:spPr>
          <a:xfrm>
            <a:off x="645459" y="874059"/>
            <a:ext cx="10824882"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333333"/>
                </a:solidFill>
                <a:latin typeface="Verdana"/>
                <a:ea typeface="Verdana"/>
                <a:cs typeface="Verdana"/>
                <a:sym typeface="Verdana"/>
              </a:rPr>
              <a:t>You are planning a picnic today, but the morning is cloudy</a:t>
            </a:r>
            <a:endParaRPr/>
          </a:p>
          <a:p>
            <a:pPr indent="-177800" lvl="0" marL="0" marR="0" rtl="0" algn="l">
              <a:spcBef>
                <a:spcPts val="0"/>
              </a:spcBef>
              <a:spcAft>
                <a:spcPts val="0"/>
              </a:spcAft>
              <a:buClr>
                <a:srgbClr val="333333"/>
              </a:buClr>
              <a:buSzPts val="2800"/>
              <a:buFont typeface="Arial"/>
              <a:buChar char="•"/>
            </a:pPr>
            <a:r>
              <a:rPr lang="en-US" sz="2800">
                <a:solidFill>
                  <a:srgbClr val="333333"/>
                </a:solidFill>
                <a:latin typeface="Verdana"/>
                <a:ea typeface="Verdana"/>
                <a:cs typeface="Verdana"/>
                <a:sym typeface="Verdana"/>
              </a:rPr>
              <a:t>Oh no! 50% of all rainy days start off cloudy!</a:t>
            </a:r>
            <a:endParaRPr/>
          </a:p>
          <a:p>
            <a:pPr indent="-177800" lvl="0" marL="0" marR="0" rtl="0" algn="l">
              <a:spcBef>
                <a:spcPts val="0"/>
              </a:spcBef>
              <a:spcAft>
                <a:spcPts val="0"/>
              </a:spcAft>
              <a:buClr>
                <a:srgbClr val="333333"/>
              </a:buClr>
              <a:buSzPts val="2800"/>
              <a:buFont typeface="Arial"/>
              <a:buChar char="•"/>
            </a:pPr>
            <a:r>
              <a:rPr lang="en-US" sz="2800">
                <a:solidFill>
                  <a:srgbClr val="333333"/>
                </a:solidFill>
                <a:latin typeface="Verdana"/>
                <a:ea typeface="Verdana"/>
                <a:cs typeface="Verdana"/>
                <a:sym typeface="Verdana"/>
              </a:rPr>
              <a:t>But cloudy mornings are common (about 40% of days start cloudy)</a:t>
            </a:r>
            <a:endParaRPr/>
          </a:p>
          <a:p>
            <a:pPr indent="-177800" lvl="0" marL="0" marR="0" rtl="0" algn="l">
              <a:spcBef>
                <a:spcPts val="0"/>
              </a:spcBef>
              <a:spcAft>
                <a:spcPts val="0"/>
              </a:spcAft>
              <a:buClr>
                <a:srgbClr val="333333"/>
              </a:buClr>
              <a:buSzPts val="2800"/>
              <a:buFont typeface="Arial"/>
              <a:buChar char="•"/>
            </a:pPr>
            <a:r>
              <a:rPr lang="en-US" sz="2800">
                <a:solidFill>
                  <a:srgbClr val="333333"/>
                </a:solidFill>
                <a:latin typeface="Verdana"/>
                <a:ea typeface="Verdana"/>
                <a:cs typeface="Verdana"/>
                <a:sym typeface="Verdana"/>
              </a:rPr>
              <a:t>And this is usually a dry month (only 3 of 30 days tend to be rainy, or 10%)</a:t>
            </a:r>
            <a:endParaRPr/>
          </a:p>
          <a:p>
            <a:pPr indent="0" lvl="0" marL="0" marR="0" rtl="0" algn="l">
              <a:spcBef>
                <a:spcPts val="0"/>
              </a:spcBef>
              <a:spcAft>
                <a:spcPts val="0"/>
              </a:spcAft>
              <a:buNone/>
            </a:pPr>
            <a:r>
              <a:rPr b="1" lang="en-US" sz="2800">
                <a:solidFill>
                  <a:srgbClr val="333333"/>
                </a:solidFill>
                <a:latin typeface="Verdana"/>
                <a:ea typeface="Verdana"/>
                <a:cs typeface="Verdana"/>
                <a:sym typeface="Verdana"/>
              </a:rPr>
              <a:t>What is the chance of rain during the day?</a:t>
            </a:r>
            <a:endParaRPr b="0" i="0" sz="2800">
              <a:solidFill>
                <a:srgbClr val="333333"/>
              </a:solidFill>
              <a:latin typeface="Verdana"/>
              <a:ea typeface="Verdana"/>
              <a:cs typeface="Verdana"/>
              <a:sym typeface="Verdana"/>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4"/>
          <p:cNvSpPr/>
          <p:nvPr/>
        </p:nvSpPr>
        <p:spPr>
          <a:xfrm>
            <a:off x="0" y="739589"/>
            <a:ext cx="11685494"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333"/>
                </a:solidFill>
                <a:latin typeface="Verdana"/>
                <a:ea typeface="Verdana"/>
                <a:cs typeface="Verdana"/>
                <a:sym typeface="Verdana"/>
              </a:rPr>
              <a:t>We will use Rain to mean rain during the day, and Cloud to mean cloudy morning.</a:t>
            </a:r>
            <a:endParaRPr/>
          </a:p>
          <a:p>
            <a:pPr indent="0" lvl="0" marL="0" marR="0" rtl="0" algn="l">
              <a:spcBef>
                <a:spcPts val="0"/>
              </a:spcBef>
              <a:spcAft>
                <a:spcPts val="0"/>
              </a:spcAft>
              <a:buNone/>
            </a:pPr>
            <a:r>
              <a:rPr lang="en-US" sz="2400">
                <a:solidFill>
                  <a:srgbClr val="333333"/>
                </a:solidFill>
                <a:latin typeface="Verdana"/>
                <a:ea typeface="Verdana"/>
                <a:cs typeface="Verdana"/>
                <a:sym typeface="Verdana"/>
              </a:rPr>
              <a:t>The chance of Rain given Cloud is written P(Rain|Cloud)</a:t>
            </a:r>
            <a:endParaRPr/>
          </a:p>
          <a:p>
            <a:pPr indent="0" lvl="0" marL="0" marR="0" rtl="0" algn="l">
              <a:spcBef>
                <a:spcPts val="0"/>
              </a:spcBef>
              <a:spcAft>
                <a:spcPts val="0"/>
              </a:spcAft>
              <a:buNone/>
            </a:pPr>
            <a:r>
              <a:rPr lang="en-US" sz="2400">
                <a:solidFill>
                  <a:srgbClr val="333333"/>
                </a:solidFill>
                <a:latin typeface="Verdana"/>
                <a:ea typeface="Verdana"/>
                <a:cs typeface="Verdana"/>
                <a:sym typeface="Verdana"/>
              </a:rPr>
              <a:t>So let's put that in the formula:</a:t>
            </a:r>
            <a:endParaRPr/>
          </a:p>
          <a:p>
            <a:pPr indent="0" lvl="0" marL="0" marR="0" rtl="0" algn="ctr">
              <a:spcBef>
                <a:spcPts val="0"/>
              </a:spcBef>
              <a:spcAft>
                <a:spcPts val="0"/>
              </a:spcAft>
              <a:buNone/>
            </a:pPr>
            <a:r>
              <a:rPr lang="en-US" sz="2400">
                <a:solidFill>
                  <a:schemeClr val="dk1"/>
                </a:solidFill>
                <a:latin typeface="Verdana"/>
                <a:ea typeface="Verdana"/>
                <a:cs typeface="Verdana"/>
                <a:sym typeface="Verdana"/>
              </a:rPr>
              <a:t>P(Rain|Cloud) = </a:t>
            </a:r>
            <a:r>
              <a:rPr i="1" lang="en-US" sz="2400">
                <a:solidFill>
                  <a:schemeClr val="dk1"/>
                </a:solidFill>
                <a:latin typeface="Verdana"/>
                <a:ea typeface="Verdana"/>
                <a:cs typeface="Verdana"/>
                <a:sym typeface="Verdana"/>
              </a:rPr>
              <a:t>P(Rain) P(Cloud|Rain)</a:t>
            </a:r>
            <a:r>
              <a:rPr b="1" lang="en-US" sz="2400">
                <a:solidFill>
                  <a:schemeClr val="dk1"/>
                </a:solidFill>
                <a:latin typeface="Verdana"/>
                <a:ea typeface="Verdana"/>
                <a:cs typeface="Verdana"/>
                <a:sym typeface="Verdana"/>
              </a:rPr>
              <a:t>P(Cloud)</a:t>
            </a:r>
            <a:endParaRPr sz="2400">
              <a:solidFill>
                <a:schemeClr val="dk1"/>
              </a:solidFill>
              <a:latin typeface="Verdana"/>
              <a:ea typeface="Verdana"/>
              <a:cs typeface="Verdana"/>
              <a:sym typeface="Verdana"/>
            </a:endParaRPr>
          </a:p>
          <a:p>
            <a:pPr indent="-152400" lvl="0" marL="0" marR="0" rtl="0" algn="l">
              <a:spcBef>
                <a:spcPts val="0"/>
              </a:spcBef>
              <a:spcAft>
                <a:spcPts val="0"/>
              </a:spcAft>
              <a:buClr>
                <a:srgbClr val="333333"/>
              </a:buClr>
              <a:buSzPts val="2400"/>
              <a:buFont typeface="Arial"/>
              <a:buChar char="•"/>
            </a:pPr>
            <a:r>
              <a:rPr lang="en-US" sz="2400">
                <a:solidFill>
                  <a:srgbClr val="333333"/>
                </a:solidFill>
                <a:latin typeface="Verdana"/>
                <a:ea typeface="Verdana"/>
                <a:cs typeface="Verdana"/>
                <a:sym typeface="Verdana"/>
              </a:rPr>
              <a:t>P(Rain) is Probability of Rain = 10%</a:t>
            </a:r>
            <a:endParaRPr/>
          </a:p>
          <a:p>
            <a:pPr indent="-152400" lvl="0" marL="0" marR="0" rtl="0" algn="l">
              <a:spcBef>
                <a:spcPts val="0"/>
              </a:spcBef>
              <a:spcAft>
                <a:spcPts val="0"/>
              </a:spcAft>
              <a:buClr>
                <a:srgbClr val="333333"/>
              </a:buClr>
              <a:buSzPts val="2400"/>
              <a:buFont typeface="Arial"/>
              <a:buChar char="•"/>
            </a:pPr>
            <a:r>
              <a:rPr lang="en-US" sz="2400">
                <a:solidFill>
                  <a:srgbClr val="333333"/>
                </a:solidFill>
                <a:latin typeface="Verdana"/>
                <a:ea typeface="Verdana"/>
                <a:cs typeface="Verdana"/>
                <a:sym typeface="Verdana"/>
              </a:rPr>
              <a:t>P(Cloud|Rain) is Probability of Cloud, given that Rain happens = 50%</a:t>
            </a:r>
            <a:endParaRPr/>
          </a:p>
          <a:p>
            <a:pPr indent="-152400" lvl="0" marL="0" marR="0" rtl="0" algn="l">
              <a:spcBef>
                <a:spcPts val="0"/>
              </a:spcBef>
              <a:spcAft>
                <a:spcPts val="0"/>
              </a:spcAft>
              <a:buClr>
                <a:srgbClr val="333333"/>
              </a:buClr>
              <a:buSzPts val="2400"/>
              <a:buFont typeface="Arial"/>
              <a:buChar char="•"/>
            </a:pPr>
            <a:r>
              <a:rPr lang="en-US" sz="2400">
                <a:solidFill>
                  <a:srgbClr val="333333"/>
                </a:solidFill>
                <a:latin typeface="Verdana"/>
                <a:ea typeface="Verdana"/>
                <a:cs typeface="Verdana"/>
                <a:sym typeface="Verdana"/>
              </a:rPr>
              <a:t>P(Cloud) is Probability of Cloud = 40%</a:t>
            </a:r>
            <a:endParaRPr/>
          </a:p>
          <a:p>
            <a:pPr indent="0" lvl="0" marL="0" marR="0" rtl="0" algn="ctr">
              <a:spcBef>
                <a:spcPts val="0"/>
              </a:spcBef>
              <a:spcAft>
                <a:spcPts val="0"/>
              </a:spcAft>
              <a:buNone/>
            </a:pPr>
            <a:r>
              <a:rPr lang="en-US" sz="2400">
                <a:solidFill>
                  <a:schemeClr val="dk1"/>
                </a:solidFill>
                <a:latin typeface="Verdana"/>
                <a:ea typeface="Verdana"/>
                <a:cs typeface="Verdana"/>
                <a:sym typeface="Verdana"/>
              </a:rPr>
              <a:t>P(Rain|Cloud) = </a:t>
            </a:r>
            <a:r>
              <a:rPr i="1" lang="en-US" sz="2400">
                <a:solidFill>
                  <a:schemeClr val="dk1"/>
                </a:solidFill>
                <a:latin typeface="Verdana"/>
                <a:ea typeface="Verdana"/>
                <a:cs typeface="Verdana"/>
                <a:sym typeface="Verdana"/>
              </a:rPr>
              <a:t>0.1 x 0.5</a:t>
            </a:r>
            <a:r>
              <a:rPr b="1" lang="en-US" sz="2400">
                <a:solidFill>
                  <a:schemeClr val="dk1"/>
                </a:solidFill>
                <a:latin typeface="Verdana"/>
                <a:ea typeface="Verdana"/>
                <a:cs typeface="Verdana"/>
                <a:sym typeface="Verdana"/>
              </a:rPr>
              <a:t>0.4</a:t>
            </a:r>
            <a:r>
              <a:rPr lang="en-US" sz="2400">
                <a:solidFill>
                  <a:schemeClr val="dk1"/>
                </a:solidFill>
                <a:latin typeface="Verdana"/>
                <a:ea typeface="Verdana"/>
                <a:cs typeface="Verdana"/>
                <a:sym typeface="Verdana"/>
              </a:rPr>
              <a:t>  = .125</a:t>
            </a:r>
            <a:endParaRPr/>
          </a:p>
          <a:p>
            <a:pPr indent="0" lvl="0" marL="0" marR="0" rtl="0" algn="l">
              <a:spcBef>
                <a:spcPts val="0"/>
              </a:spcBef>
              <a:spcAft>
                <a:spcPts val="0"/>
              </a:spcAft>
              <a:buNone/>
            </a:pPr>
            <a:r>
              <a:rPr lang="en-US" sz="2400">
                <a:solidFill>
                  <a:srgbClr val="333333"/>
                </a:solidFill>
                <a:latin typeface="Verdana"/>
                <a:ea typeface="Verdana"/>
                <a:cs typeface="Verdana"/>
                <a:sym typeface="Verdana"/>
              </a:rPr>
              <a:t>Or a 12.5% chance of rain. Not too bad, let's have a picnic</a:t>
            </a:r>
            <a:endParaRPr b="0" i="0" sz="2400">
              <a:solidFill>
                <a:srgbClr val="333333"/>
              </a:solidFill>
              <a:latin typeface="Verdana"/>
              <a:ea typeface="Verdana"/>
              <a:cs typeface="Verdana"/>
              <a:sym typeface="Verdana"/>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75"/>
          <p:cNvSpPr/>
          <p:nvPr/>
        </p:nvSpPr>
        <p:spPr>
          <a:xfrm>
            <a:off x="497541" y="564776"/>
            <a:ext cx="8646459"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 With Three (or more) Cases</a:t>
            </a:r>
            <a:endParaRPr/>
          </a:p>
          <a:p>
            <a:pPr indent="0" lvl="0" marL="0" marR="0" rtl="0" algn="l">
              <a:spcBef>
                <a:spcPts val="0"/>
              </a:spcBef>
              <a:spcAft>
                <a:spcPts val="0"/>
              </a:spcAft>
              <a:buNone/>
            </a:pPr>
            <a:r>
              <a:rPr lang="en-US" sz="1800">
                <a:solidFill>
                  <a:srgbClr val="333333"/>
                </a:solidFill>
                <a:latin typeface="Verdana"/>
                <a:ea typeface="Verdana"/>
                <a:cs typeface="Verdana"/>
                <a:sym typeface="Verdana"/>
              </a:rPr>
              <a:t>We just saw "A" with two cases (A and not A), which we took care of in the bottom line.</a:t>
            </a:r>
            <a:endParaRPr/>
          </a:p>
          <a:p>
            <a:pPr indent="0" lvl="0" marL="0" marR="0" rtl="0" algn="l">
              <a:spcBef>
                <a:spcPts val="0"/>
              </a:spcBef>
              <a:spcAft>
                <a:spcPts val="0"/>
              </a:spcAft>
              <a:buNone/>
            </a:pPr>
            <a:r>
              <a:rPr lang="en-US" sz="1800">
                <a:solidFill>
                  <a:srgbClr val="333333"/>
                </a:solidFill>
                <a:latin typeface="Verdana"/>
                <a:ea typeface="Verdana"/>
                <a:cs typeface="Verdana"/>
                <a:sym typeface="Verdana"/>
              </a:rPr>
              <a:t>When "A" has 3 or more cases we include them all in the bottom line:</a:t>
            </a:r>
            <a:endParaRPr/>
          </a:p>
          <a:p>
            <a:pPr indent="0" lvl="0" marL="0" marR="0" rtl="0" algn="ctr">
              <a:spcBef>
                <a:spcPts val="0"/>
              </a:spcBef>
              <a:spcAft>
                <a:spcPts val="0"/>
              </a:spcAft>
              <a:buNone/>
            </a:pPr>
            <a:r>
              <a:rPr lang="en-US" sz="1800">
                <a:solidFill>
                  <a:schemeClr val="dk1"/>
                </a:solidFill>
                <a:latin typeface="Verdana"/>
                <a:ea typeface="Verdana"/>
                <a:cs typeface="Verdana"/>
                <a:sym typeface="Verdana"/>
              </a:rPr>
              <a:t>P(A1|B) = </a:t>
            </a:r>
            <a:r>
              <a:rPr i="1" lang="en-US" sz="1800">
                <a:solidFill>
                  <a:schemeClr val="dk1"/>
                </a:solidFill>
                <a:latin typeface="Verdana"/>
                <a:ea typeface="Verdana"/>
                <a:cs typeface="Verdana"/>
                <a:sym typeface="Verdana"/>
              </a:rPr>
              <a:t>P(A1)P(B|A1)</a:t>
            </a:r>
            <a:r>
              <a:rPr b="1" lang="en-US" sz="1800">
                <a:solidFill>
                  <a:schemeClr val="dk1"/>
                </a:solidFill>
                <a:latin typeface="Verdana"/>
                <a:ea typeface="Verdana"/>
                <a:cs typeface="Verdana"/>
                <a:sym typeface="Verdana"/>
              </a:rPr>
              <a:t> P(A1)P(B|A1) + P(A2)P(B|A2) + P(A3)P(B|A3) + ...etc</a:t>
            </a:r>
            <a:endParaRPr b="0" i="0" sz="1800">
              <a:solidFill>
                <a:schemeClr val="dk1"/>
              </a:solidFill>
              <a:latin typeface="Verdana"/>
              <a:ea typeface="Verdana"/>
              <a:cs typeface="Verdana"/>
              <a:sym typeface="Verdana"/>
            </a:endParaRPr>
          </a:p>
        </p:txBody>
      </p:sp>
      <p:sp>
        <p:nvSpPr>
          <p:cNvPr id="1028" name="Google Shape;1028;p175"/>
          <p:cNvSpPr/>
          <p:nvPr/>
        </p:nvSpPr>
        <p:spPr>
          <a:xfrm>
            <a:off x="497541" y="2944906"/>
            <a:ext cx="11443447"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33333"/>
                </a:solidFill>
                <a:latin typeface="Verdana"/>
                <a:ea typeface="Verdana"/>
                <a:cs typeface="Verdana"/>
                <a:sym typeface="Verdana"/>
              </a:rPr>
              <a:t>Example: The Art Competition has entries from three painters: Pam, Pia and Pablo</a:t>
            </a:r>
            <a:endParaRPr/>
          </a:p>
          <a:p>
            <a:pPr indent="0" lvl="0" marL="0" marR="0" rtl="0" algn="l">
              <a:spcBef>
                <a:spcPts val="0"/>
              </a:spcBef>
              <a:spcAft>
                <a:spcPts val="0"/>
              </a:spcAft>
              <a:buNone/>
            </a:pPr>
            <a:r>
              <a:t/>
            </a:r>
            <a:endParaRPr sz="2000">
              <a:solidFill>
                <a:srgbClr val="333333"/>
              </a:solidFill>
              <a:latin typeface="Verdana"/>
              <a:ea typeface="Verdana"/>
              <a:cs typeface="Verdana"/>
              <a:sym typeface="Verdana"/>
            </a:endParaRPr>
          </a:p>
          <a:p>
            <a:pPr indent="0" lvl="0" marL="0" marR="0" rtl="0" algn="l">
              <a:spcBef>
                <a:spcPts val="0"/>
              </a:spcBef>
              <a:spcAft>
                <a:spcPts val="0"/>
              </a:spcAft>
              <a:buNone/>
            </a:pPr>
            <a:r>
              <a:t/>
            </a:r>
            <a:endParaRPr sz="2000">
              <a:solidFill>
                <a:srgbClr val="333333"/>
              </a:solidFill>
              <a:latin typeface="Verdana"/>
              <a:ea typeface="Verdana"/>
              <a:cs typeface="Verdana"/>
              <a:sym typeface="Verdana"/>
            </a:endParaRPr>
          </a:p>
          <a:p>
            <a:pPr indent="-127000" lvl="0" marL="0" marR="0" rtl="0" algn="l">
              <a:spcBef>
                <a:spcPts val="0"/>
              </a:spcBef>
              <a:spcAft>
                <a:spcPts val="0"/>
              </a:spcAft>
              <a:buClr>
                <a:srgbClr val="333333"/>
              </a:buClr>
              <a:buSzPts val="2000"/>
              <a:buFont typeface="Arial"/>
              <a:buChar char="•"/>
            </a:pPr>
            <a:r>
              <a:rPr lang="en-US" sz="2000">
                <a:solidFill>
                  <a:srgbClr val="333333"/>
                </a:solidFill>
                <a:latin typeface="Verdana"/>
                <a:ea typeface="Verdana"/>
                <a:cs typeface="Verdana"/>
                <a:sym typeface="Verdana"/>
              </a:rPr>
              <a:t>Pam put in 15 paintings, 4% of her works have won First Prize.</a:t>
            </a:r>
            <a:endParaRPr/>
          </a:p>
          <a:p>
            <a:pPr indent="-127000" lvl="0" marL="0" marR="0" rtl="0" algn="l">
              <a:spcBef>
                <a:spcPts val="0"/>
              </a:spcBef>
              <a:spcAft>
                <a:spcPts val="0"/>
              </a:spcAft>
              <a:buClr>
                <a:srgbClr val="333333"/>
              </a:buClr>
              <a:buSzPts val="2000"/>
              <a:buFont typeface="Arial"/>
              <a:buChar char="•"/>
            </a:pPr>
            <a:r>
              <a:rPr lang="en-US" sz="2000">
                <a:solidFill>
                  <a:srgbClr val="333333"/>
                </a:solidFill>
                <a:latin typeface="Verdana"/>
                <a:ea typeface="Verdana"/>
                <a:cs typeface="Verdana"/>
                <a:sym typeface="Verdana"/>
              </a:rPr>
              <a:t>Pia put in 5 paintings, 6% of her works have won First Prize.</a:t>
            </a:r>
            <a:endParaRPr/>
          </a:p>
          <a:p>
            <a:pPr indent="-127000" lvl="0" marL="0" marR="0" rtl="0" algn="l">
              <a:spcBef>
                <a:spcPts val="0"/>
              </a:spcBef>
              <a:spcAft>
                <a:spcPts val="0"/>
              </a:spcAft>
              <a:buClr>
                <a:srgbClr val="333333"/>
              </a:buClr>
              <a:buSzPts val="2000"/>
              <a:buFont typeface="Arial"/>
              <a:buChar char="•"/>
            </a:pPr>
            <a:r>
              <a:rPr lang="en-US" sz="2000">
                <a:solidFill>
                  <a:srgbClr val="333333"/>
                </a:solidFill>
                <a:latin typeface="Verdana"/>
                <a:ea typeface="Verdana"/>
                <a:cs typeface="Verdana"/>
                <a:sym typeface="Verdana"/>
              </a:rPr>
              <a:t>Pablo put in 10 paintings, 3% of his works have won First Prize.</a:t>
            </a:r>
            <a:endParaRPr/>
          </a:p>
          <a:p>
            <a:pPr indent="0" lvl="0" marL="0" marR="0" rtl="0" algn="l">
              <a:spcBef>
                <a:spcPts val="0"/>
              </a:spcBef>
              <a:spcAft>
                <a:spcPts val="0"/>
              </a:spcAft>
              <a:buClr>
                <a:schemeClr val="dk1"/>
              </a:buClr>
              <a:buSzPts val="2000"/>
              <a:buFont typeface="Arial"/>
              <a:buNone/>
            </a:pPr>
            <a:r>
              <a:t/>
            </a:r>
            <a:endParaRPr sz="2000">
              <a:solidFill>
                <a:srgbClr val="333333"/>
              </a:solidFill>
              <a:latin typeface="Verdana"/>
              <a:ea typeface="Verdana"/>
              <a:cs typeface="Verdana"/>
              <a:sym typeface="Verdana"/>
            </a:endParaRPr>
          </a:p>
          <a:p>
            <a:pPr indent="0" lvl="0" marL="0" marR="0" rtl="0" algn="l">
              <a:spcBef>
                <a:spcPts val="0"/>
              </a:spcBef>
              <a:spcAft>
                <a:spcPts val="0"/>
              </a:spcAft>
              <a:buClr>
                <a:schemeClr val="dk1"/>
              </a:buClr>
              <a:buSzPts val="2000"/>
              <a:buFont typeface="Arial"/>
              <a:buNone/>
            </a:pPr>
            <a:r>
              <a:t/>
            </a:r>
            <a:endParaRPr sz="2000">
              <a:solidFill>
                <a:srgbClr val="333333"/>
              </a:solidFill>
              <a:latin typeface="Verdana"/>
              <a:ea typeface="Verdana"/>
              <a:cs typeface="Verdana"/>
              <a:sym typeface="Verdana"/>
            </a:endParaRPr>
          </a:p>
          <a:p>
            <a:pPr indent="0" lvl="0" marL="0" marR="0" rtl="0" algn="l">
              <a:spcBef>
                <a:spcPts val="0"/>
              </a:spcBef>
              <a:spcAft>
                <a:spcPts val="0"/>
              </a:spcAft>
              <a:buClr>
                <a:schemeClr val="dk1"/>
              </a:buClr>
              <a:buSzPts val="2000"/>
              <a:buFont typeface="Arial"/>
              <a:buNone/>
            </a:pPr>
            <a:r>
              <a:t/>
            </a:r>
            <a:endParaRPr sz="2000">
              <a:solidFill>
                <a:srgbClr val="333333"/>
              </a:solidFill>
              <a:latin typeface="Verdana"/>
              <a:ea typeface="Verdana"/>
              <a:cs typeface="Verdana"/>
              <a:sym typeface="Verdana"/>
            </a:endParaRPr>
          </a:p>
          <a:p>
            <a:pPr indent="0" lvl="0" marL="0" marR="0" rtl="0" algn="l">
              <a:spcBef>
                <a:spcPts val="0"/>
              </a:spcBef>
              <a:spcAft>
                <a:spcPts val="0"/>
              </a:spcAft>
              <a:buNone/>
            </a:pPr>
            <a:r>
              <a:rPr lang="en-US" sz="2000">
                <a:solidFill>
                  <a:srgbClr val="333333"/>
                </a:solidFill>
                <a:latin typeface="Verdana"/>
                <a:ea typeface="Verdana"/>
                <a:cs typeface="Verdana"/>
                <a:sym typeface="Verdana"/>
              </a:rPr>
              <a:t>What is the chance that Pam will win First Prize?</a:t>
            </a:r>
            <a:endParaRPr b="0" i="0" sz="2000">
              <a:solidFill>
                <a:srgbClr val="333333"/>
              </a:solidFill>
              <a:latin typeface="Verdana"/>
              <a:ea typeface="Verdana"/>
              <a:cs typeface="Verdana"/>
              <a:sym typeface="Verdana"/>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6"/>
          <p:cNvSpPr/>
          <p:nvPr/>
        </p:nvSpPr>
        <p:spPr>
          <a:xfrm>
            <a:off x="457199" y="658906"/>
            <a:ext cx="11389659" cy="41549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Verdana"/>
                <a:ea typeface="Verdana"/>
                <a:cs typeface="Verdana"/>
                <a:sym typeface="Verdana"/>
              </a:rPr>
              <a:t>P(Pam|First) = </a:t>
            </a:r>
            <a:r>
              <a:rPr i="1" lang="en-US" sz="2400">
                <a:solidFill>
                  <a:schemeClr val="dk1"/>
                </a:solidFill>
                <a:latin typeface="Verdana"/>
                <a:ea typeface="Verdana"/>
                <a:cs typeface="Verdana"/>
                <a:sym typeface="Verdana"/>
              </a:rPr>
              <a:t>P(Pam)P(First|Pam)</a:t>
            </a:r>
            <a:r>
              <a:rPr b="1" lang="en-US" sz="2400">
                <a:solidFill>
                  <a:schemeClr val="dk1"/>
                </a:solidFill>
                <a:latin typeface="Verdana"/>
                <a:ea typeface="Verdana"/>
                <a:cs typeface="Verdana"/>
                <a:sym typeface="Verdana"/>
              </a:rPr>
              <a:t> P(Pam)P(First|Pam) + P(Pia)P(First|Pia) + P(Pablo)P(First|Pablo)</a:t>
            </a:r>
            <a:endParaRPr sz="2400">
              <a:solidFill>
                <a:schemeClr val="dk1"/>
              </a:solidFill>
              <a:latin typeface="Verdana"/>
              <a:ea typeface="Verdana"/>
              <a:cs typeface="Verdana"/>
              <a:sym typeface="Verdana"/>
            </a:endParaRPr>
          </a:p>
          <a:p>
            <a:pPr indent="0" lvl="0" marL="0" marR="0" rtl="0" algn="l">
              <a:spcBef>
                <a:spcPts val="0"/>
              </a:spcBef>
              <a:spcAft>
                <a:spcPts val="0"/>
              </a:spcAft>
              <a:buNone/>
            </a:pPr>
            <a:r>
              <a:rPr lang="en-US" sz="2400">
                <a:solidFill>
                  <a:srgbClr val="333333"/>
                </a:solidFill>
                <a:latin typeface="Verdana"/>
                <a:ea typeface="Verdana"/>
                <a:cs typeface="Verdana"/>
                <a:sym typeface="Verdana"/>
              </a:rPr>
              <a:t>Put in the values:</a:t>
            </a:r>
            <a:endParaRPr/>
          </a:p>
          <a:p>
            <a:pPr indent="0" lvl="0" marL="0" marR="0" rtl="0" algn="ctr">
              <a:spcBef>
                <a:spcPts val="0"/>
              </a:spcBef>
              <a:spcAft>
                <a:spcPts val="0"/>
              </a:spcAft>
              <a:buNone/>
            </a:pPr>
            <a:r>
              <a:rPr lang="en-US" sz="2400">
                <a:solidFill>
                  <a:srgbClr val="333333"/>
                </a:solidFill>
                <a:latin typeface="Verdana"/>
                <a:ea typeface="Verdana"/>
                <a:cs typeface="Verdana"/>
                <a:sym typeface="Verdana"/>
              </a:rPr>
              <a:t>P(Pam|First) =</a:t>
            </a:r>
            <a:r>
              <a:rPr i="1" lang="en-US" sz="2400">
                <a:solidFill>
                  <a:srgbClr val="333333"/>
                </a:solidFill>
                <a:latin typeface="Verdana"/>
                <a:ea typeface="Verdana"/>
                <a:cs typeface="Verdana"/>
                <a:sym typeface="Verdana"/>
              </a:rPr>
              <a:t>(15/30) × 4%</a:t>
            </a:r>
            <a:r>
              <a:rPr b="1" lang="en-US" sz="2400">
                <a:solidFill>
                  <a:srgbClr val="333333"/>
                </a:solidFill>
                <a:latin typeface="Verdana"/>
                <a:ea typeface="Verdana"/>
                <a:cs typeface="Verdana"/>
                <a:sym typeface="Verdana"/>
              </a:rPr>
              <a:t> (15/30) × 4% + (5/30) × 6% + (10/30) × 3%</a:t>
            </a:r>
            <a:endParaRPr sz="2400">
              <a:solidFill>
                <a:srgbClr val="333333"/>
              </a:solidFill>
              <a:latin typeface="Verdana"/>
              <a:ea typeface="Verdana"/>
              <a:cs typeface="Verdana"/>
              <a:sym typeface="Verdana"/>
            </a:endParaRPr>
          </a:p>
          <a:p>
            <a:pPr indent="0" lvl="0" marL="0" marR="0" rtl="0" algn="l">
              <a:spcBef>
                <a:spcPts val="0"/>
              </a:spcBef>
              <a:spcAft>
                <a:spcPts val="0"/>
              </a:spcAft>
              <a:buNone/>
            </a:pPr>
            <a:r>
              <a:rPr lang="en-US" sz="2400">
                <a:solidFill>
                  <a:srgbClr val="333333"/>
                </a:solidFill>
                <a:latin typeface="Verdana"/>
                <a:ea typeface="Verdana"/>
                <a:cs typeface="Verdana"/>
                <a:sym typeface="Verdana"/>
              </a:rPr>
              <a:t>Multiply all by 30 (makes calculation easier):</a:t>
            </a:r>
            <a:endParaRPr/>
          </a:p>
          <a:p>
            <a:pPr indent="0" lvl="0" marL="0" marR="0" rtl="0" algn="ctr">
              <a:spcBef>
                <a:spcPts val="0"/>
              </a:spcBef>
              <a:spcAft>
                <a:spcPts val="0"/>
              </a:spcAft>
              <a:buNone/>
            </a:pPr>
            <a:r>
              <a:rPr lang="en-US" sz="2400">
                <a:solidFill>
                  <a:srgbClr val="333333"/>
                </a:solidFill>
                <a:latin typeface="Verdana"/>
                <a:ea typeface="Verdana"/>
                <a:cs typeface="Verdana"/>
                <a:sym typeface="Verdana"/>
              </a:rPr>
              <a:t>P(Pam|First) =</a:t>
            </a:r>
            <a:r>
              <a:rPr i="1" lang="en-US" sz="2400">
                <a:solidFill>
                  <a:srgbClr val="333333"/>
                </a:solidFill>
                <a:latin typeface="Verdana"/>
                <a:ea typeface="Verdana"/>
                <a:cs typeface="Verdana"/>
                <a:sym typeface="Verdana"/>
              </a:rPr>
              <a:t>15 × 4%</a:t>
            </a:r>
            <a:r>
              <a:rPr b="1" lang="en-US" sz="2400">
                <a:solidFill>
                  <a:srgbClr val="333333"/>
                </a:solidFill>
                <a:latin typeface="Verdana"/>
                <a:ea typeface="Verdana"/>
                <a:cs typeface="Verdana"/>
                <a:sym typeface="Verdana"/>
              </a:rPr>
              <a:t> 15 × 4% + 5 × 6% + 10 × 3%</a:t>
            </a:r>
            <a:endParaRPr sz="2400">
              <a:solidFill>
                <a:srgbClr val="333333"/>
              </a:solidFill>
              <a:latin typeface="Verdana"/>
              <a:ea typeface="Verdana"/>
              <a:cs typeface="Verdana"/>
              <a:sym typeface="Verdana"/>
            </a:endParaRPr>
          </a:p>
          <a:p>
            <a:pPr indent="0" lvl="0" marL="0" marR="0" rtl="0" algn="ctr">
              <a:spcBef>
                <a:spcPts val="0"/>
              </a:spcBef>
              <a:spcAft>
                <a:spcPts val="0"/>
              </a:spcAft>
              <a:buNone/>
            </a:pPr>
            <a:r>
              <a:rPr lang="en-US" sz="2400">
                <a:solidFill>
                  <a:srgbClr val="333333"/>
                </a:solidFill>
                <a:latin typeface="Verdana"/>
                <a:ea typeface="Verdana"/>
                <a:cs typeface="Verdana"/>
                <a:sym typeface="Verdana"/>
              </a:rPr>
              <a:t>=</a:t>
            </a:r>
            <a:r>
              <a:rPr i="1" lang="en-US" sz="2400">
                <a:solidFill>
                  <a:srgbClr val="333333"/>
                </a:solidFill>
                <a:latin typeface="Verdana"/>
                <a:ea typeface="Verdana"/>
                <a:cs typeface="Verdana"/>
                <a:sym typeface="Verdana"/>
              </a:rPr>
              <a:t>0.6</a:t>
            </a:r>
            <a:r>
              <a:rPr b="1" lang="en-US" sz="2400">
                <a:solidFill>
                  <a:srgbClr val="333333"/>
                </a:solidFill>
                <a:latin typeface="Verdana"/>
                <a:ea typeface="Verdana"/>
                <a:cs typeface="Verdana"/>
                <a:sym typeface="Verdana"/>
              </a:rPr>
              <a:t>0.6 + 0.3 + 0.3</a:t>
            </a:r>
            <a:endParaRPr sz="2400">
              <a:solidFill>
                <a:srgbClr val="333333"/>
              </a:solidFill>
              <a:latin typeface="Verdana"/>
              <a:ea typeface="Verdana"/>
              <a:cs typeface="Verdana"/>
              <a:sym typeface="Verdana"/>
            </a:endParaRPr>
          </a:p>
          <a:p>
            <a:pPr indent="0" lvl="0" marL="0" marR="0" rtl="0" algn="ctr">
              <a:spcBef>
                <a:spcPts val="0"/>
              </a:spcBef>
              <a:spcAft>
                <a:spcPts val="0"/>
              </a:spcAft>
              <a:buNone/>
            </a:pPr>
            <a:r>
              <a:rPr lang="en-US" sz="2400">
                <a:solidFill>
                  <a:srgbClr val="333333"/>
                </a:solidFill>
                <a:latin typeface="Verdana"/>
                <a:ea typeface="Verdana"/>
                <a:cs typeface="Verdana"/>
                <a:sym typeface="Verdana"/>
              </a:rPr>
              <a:t>=50%</a:t>
            </a:r>
            <a:endParaRPr/>
          </a:p>
          <a:p>
            <a:pPr indent="0" lvl="0" marL="0" marR="0" rtl="0" algn="l">
              <a:spcBef>
                <a:spcPts val="0"/>
              </a:spcBef>
              <a:spcAft>
                <a:spcPts val="0"/>
              </a:spcAft>
              <a:buNone/>
            </a:pPr>
            <a:r>
              <a:rPr lang="en-US" sz="2400">
                <a:solidFill>
                  <a:srgbClr val="333333"/>
                </a:solidFill>
                <a:latin typeface="Verdana"/>
                <a:ea typeface="Verdana"/>
                <a:cs typeface="Verdana"/>
                <a:sym typeface="Verdana"/>
              </a:rPr>
              <a:t>A good chance!</a:t>
            </a:r>
            <a:endParaRPr/>
          </a:p>
          <a:p>
            <a:pPr indent="0" lvl="0" marL="0" marR="0" rtl="0" algn="l">
              <a:spcBef>
                <a:spcPts val="0"/>
              </a:spcBef>
              <a:spcAft>
                <a:spcPts val="0"/>
              </a:spcAft>
              <a:buNone/>
            </a:pPr>
            <a:r>
              <a:rPr lang="en-US" sz="2400">
                <a:solidFill>
                  <a:srgbClr val="333333"/>
                </a:solidFill>
                <a:latin typeface="Verdana"/>
                <a:ea typeface="Verdana"/>
                <a:cs typeface="Verdana"/>
                <a:sym typeface="Verdana"/>
              </a:rPr>
              <a:t>Pam isn't the most successful artist, but she did put in lots of entries.</a:t>
            </a:r>
            <a:endParaRPr b="0" i="0" sz="2400">
              <a:solidFill>
                <a:srgbClr val="333333"/>
              </a:solidFill>
              <a:latin typeface="Verdana"/>
              <a:ea typeface="Verdana"/>
              <a:cs typeface="Verdana"/>
              <a:sym typeface="Verdana"/>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7"/>
          <p:cNvSpPr/>
          <p:nvPr/>
        </p:nvSpPr>
        <p:spPr>
          <a:xfrm>
            <a:off x="174811" y="295835"/>
            <a:ext cx="11698941"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529"/>
                </a:solidFill>
                <a:latin typeface="Arial"/>
                <a:ea typeface="Arial"/>
                <a:cs typeface="Arial"/>
                <a:sym typeface="Arial"/>
              </a:rPr>
              <a:t>As mentioned above, we cannot pass text directly to train our models in Natural Language Processing, thus we need to convert it into numbers, which machine can understand and can perform the required modelling on it. The Bag of Words(BoW) model is a fundamental(and old) way of doing this.</a:t>
            </a:r>
            <a:endParaRPr/>
          </a:p>
          <a:p>
            <a:pPr indent="0" lvl="0" marL="0" marR="0" rtl="0" algn="l">
              <a:spcBef>
                <a:spcPts val="0"/>
              </a:spcBef>
              <a:spcAft>
                <a:spcPts val="0"/>
              </a:spcAft>
              <a:buNone/>
            </a:pPr>
            <a:r>
              <a:rPr lang="en-US" sz="1800">
                <a:solidFill>
                  <a:srgbClr val="212529"/>
                </a:solidFill>
                <a:latin typeface="Arial"/>
                <a:ea typeface="Arial"/>
                <a:cs typeface="Arial"/>
                <a:sym typeface="Arial"/>
              </a:rPr>
              <a:t>The BoW model is very simple as it discards all the information and order of the text and just considers the occurrences of the word, in short it converts a sentence or a paragraph into a bag of words with no meaning. It converts the documents to a </a:t>
            </a:r>
            <a:r>
              <a:rPr b="1" lang="en-US" sz="1800">
                <a:solidFill>
                  <a:srgbClr val="212529"/>
                </a:solidFill>
                <a:latin typeface="Arial"/>
                <a:ea typeface="Arial"/>
                <a:cs typeface="Arial"/>
                <a:sym typeface="Arial"/>
              </a:rPr>
              <a:t>fixed-length vector of numbers</a:t>
            </a:r>
            <a:r>
              <a:rPr lang="en-US" sz="1800">
                <a:solidFill>
                  <a:srgbClr val="212529"/>
                </a:solidFill>
                <a:latin typeface="Arial"/>
                <a:ea typeface="Arial"/>
                <a:cs typeface="Arial"/>
                <a:sym typeface="Arial"/>
              </a:rPr>
              <a:t>.</a:t>
            </a:r>
            <a:endParaRPr/>
          </a:p>
          <a:p>
            <a:pPr indent="0" lvl="0" marL="0" marR="0" rtl="0" algn="l">
              <a:spcBef>
                <a:spcPts val="0"/>
              </a:spcBef>
              <a:spcAft>
                <a:spcPts val="0"/>
              </a:spcAft>
              <a:buNone/>
            </a:pPr>
            <a:r>
              <a:rPr lang="en-US" sz="1800">
                <a:solidFill>
                  <a:srgbClr val="212529"/>
                </a:solidFill>
                <a:latin typeface="Arial"/>
                <a:ea typeface="Arial"/>
                <a:cs typeface="Arial"/>
                <a:sym typeface="Arial"/>
              </a:rPr>
              <a:t>A unique number is assigned to each word(generally index of an array) along with the count representing the number of occurence of that word. This is the encoding of the words, in which we are focusing on the representation of the word and not on the order of the word.</a:t>
            </a:r>
            <a:endParaRPr/>
          </a:p>
          <a:p>
            <a:pPr indent="0" lvl="0" marL="0" marR="0" rtl="0" algn="l">
              <a:spcBef>
                <a:spcPts val="0"/>
              </a:spcBef>
              <a:spcAft>
                <a:spcPts val="0"/>
              </a:spcAft>
              <a:buNone/>
            </a:pPr>
            <a:r>
              <a:rPr lang="en-US" sz="1800">
                <a:solidFill>
                  <a:srgbClr val="212529"/>
                </a:solidFill>
                <a:latin typeface="Arial"/>
                <a:ea typeface="Arial"/>
                <a:cs typeface="Arial"/>
                <a:sym typeface="Arial"/>
              </a:rPr>
              <a:t>There are multiple ways with which we can define what this 'encoding' would be. Our focus in this post is on </a:t>
            </a:r>
            <a:r>
              <a:rPr b="1" lang="en-US" sz="1800">
                <a:solidFill>
                  <a:srgbClr val="212529"/>
                </a:solidFill>
                <a:latin typeface="Arial"/>
                <a:ea typeface="Arial"/>
                <a:cs typeface="Arial"/>
                <a:sym typeface="Arial"/>
              </a:rPr>
              <a:t>Count Vectorizer.</a:t>
            </a:r>
            <a:endParaRPr b="0" i="0" sz="1800">
              <a:solidFill>
                <a:srgbClr val="212529"/>
              </a:solidFill>
              <a:latin typeface="Arial"/>
              <a:ea typeface="Arial"/>
              <a:cs typeface="Arial"/>
              <a:sym typeface="Arial"/>
            </a:endParaRPr>
          </a:p>
        </p:txBody>
      </p:sp>
      <p:sp>
        <p:nvSpPr>
          <p:cNvPr id="1039" name="Google Shape;1039;p177"/>
          <p:cNvSpPr/>
          <p:nvPr/>
        </p:nvSpPr>
        <p:spPr>
          <a:xfrm>
            <a:off x="470647" y="3872753"/>
            <a:ext cx="1140310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529"/>
                </a:solidFill>
                <a:latin typeface="Arial"/>
                <a:ea typeface="Arial"/>
                <a:cs typeface="Arial"/>
                <a:sym typeface="Arial"/>
              </a:rPr>
              <a:t>CountVectorizer tokenizes(tokenization means breaking down a sentence or paragraph or any text into words) the text along with performing very basic preprocessing like removing the punctuation marks, converting all the words to lowercase, etc.</a:t>
            </a:r>
            <a:endParaRPr/>
          </a:p>
          <a:p>
            <a:pPr indent="0" lvl="0" marL="0" marR="0" rtl="0" algn="l">
              <a:spcBef>
                <a:spcPts val="0"/>
              </a:spcBef>
              <a:spcAft>
                <a:spcPts val="0"/>
              </a:spcAft>
              <a:buNone/>
            </a:pPr>
            <a:r>
              <a:t/>
            </a:r>
            <a:endParaRPr sz="1800">
              <a:solidFill>
                <a:srgbClr val="212529"/>
              </a:solidFill>
              <a:latin typeface="Arial"/>
              <a:ea typeface="Arial"/>
              <a:cs typeface="Arial"/>
              <a:sym typeface="Arial"/>
            </a:endParaRPr>
          </a:p>
          <a:p>
            <a:pPr indent="0" lvl="0" marL="0" marR="0" rtl="0" algn="l">
              <a:spcBef>
                <a:spcPts val="0"/>
              </a:spcBef>
              <a:spcAft>
                <a:spcPts val="0"/>
              </a:spcAft>
              <a:buNone/>
            </a:pPr>
            <a:r>
              <a:t/>
            </a:r>
            <a:endParaRPr sz="1800">
              <a:solidFill>
                <a:srgbClr val="212529"/>
              </a:solidFill>
              <a:latin typeface="Arial"/>
              <a:ea typeface="Arial"/>
              <a:cs typeface="Arial"/>
              <a:sym typeface="Arial"/>
            </a:endParaRPr>
          </a:p>
          <a:p>
            <a:pPr indent="0" lvl="0" marL="0" marR="0" rtl="0" algn="l">
              <a:spcBef>
                <a:spcPts val="0"/>
              </a:spcBef>
              <a:spcAft>
                <a:spcPts val="0"/>
              </a:spcAft>
              <a:buNone/>
            </a:pPr>
            <a:r>
              <a:rPr lang="en-US" sz="1800">
                <a:solidFill>
                  <a:srgbClr val="212529"/>
                </a:solidFill>
                <a:latin typeface="Arial"/>
                <a:ea typeface="Arial"/>
                <a:cs typeface="Arial"/>
                <a:sym typeface="Arial"/>
              </a:rPr>
              <a:t>The vocabulary of known words is formed which is also used for encoding unseen text later.</a:t>
            </a:r>
            <a:endParaRPr/>
          </a:p>
          <a:p>
            <a:pPr indent="0" lvl="0" marL="0" marR="0" rtl="0" algn="l">
              <a:spcBef>
                <a:spcPts val="0"/>
              </a:spcBef>
              <a:spcAft>
                <a:spcPts val="0"/>
              </a:spcAft>
              <a:buNone/>
            </a:pPr>
            <a:r>
              <a:rPr lang="en-US" sz="1800">
                <a:solidFill>
                  <a:srgbClr val="212529"/>
                </a:solidFill>
                <a:latin typeface="Arial"/>
                <a:ea typeface="Arial"/>
                <a:cs typeface="Arial"/>
                <a:sym typeface="Arial"/>
              </a:rPr>
              <a:t>An encoded vector is returned with a length of the entire vocabulary and an integer count for the number of times each word appeared in the document. Let's take an example to see how it works.</a:t>
            </a:r>
            <a:endParaRPr b="0" i="0" sz="1800">
              <a:solidFill>
                <a:srgbClr val="212529"/>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p178"/>
          <p:cNvPicPr preferRelativeResize="0"/>
          <p:nvPr/>
        </p:nvPicPr>
        <p:blipFill rotWithShape="1">
          <a:blip r:embed="rId3">
            <a:alphaModFix/>
          </a:blip>
          <a:srcRect b="0" l="0" r="0" t="0"/>
          <a:stretch/>
        </p:blipFill>
        <p:spPr>
          <a:xfrm>
            <a:off x="1362075" y="1185862"/>
            <a:ext cx="9467850" cy="448627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179"/>
          <p:cNvPicPr preferRelativeResize="0"/>
          <p:nvPr/>
        </p:nvPicPr>
        <p:blipFill rotWithShape="1">
          <a:blip r:embed="rId3">
            <a:alphaModFix/>
          </a:blip>
          <a:srcRect b="0" l="0" r="0" t="0"/>
          <a:stretch/>
        </p:blipFill>
        <p:spPr>
          <a:xfrm>
            <a:off x="1678374" y="242047"/>
            <a:ext cx="8272450" cy="1972515"/>
          </a:xfrm>
          <a:prstGeom prst="rect">
            <a:avLst/>
          </a:prstGeom>
          <a:noFill/>
          <a:ln>
            <a:noFill/>
          </a:ln>
        </p:spPr>
      </p:pic>
      <p:pic>
        <p:nvPicPr>
          <p:cNvPr id="1050" name="Google Shape;1050;p179"/>
          <p:cNvPicPr preferRelativeResize="0"/>
          <p:nvPr/>
        </p:nvPicPr>
        <p:blipFill rotWithShape="1">
          <a:blip r:embed="rId4">
            <a:alphaModFix/>
          </a:blip>
          <a:srcRect b="0" l="0" r="0" t="0"/>
          <a:stretch/>
        </p:blipFill>
        <p:spPr>
          <a:xfrm>
            <a:off x="1678373" y="2877604"/>
            <a:ext cx="8272451" cy="32139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p:nvPr/>
        </p:nvSpPr>
        <p:spPr>
          <a:xfrm>
            <a:off x="618565" y="322729"/>
            <a:ext cx="700439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Interval Scale of Measurement</a:t>
            </a:r>
            <a:endParaRPr/>
          </a:p>
        </p:txBody>
      </p:sp>
      <p:sp>
        <p:nvSpPr>
          <p:cNvPr id="178" name="Google Shape;178;p18"/>
          <p:cNvSpPr/>
          <p:nvPr/>
        </p:nvSpPr>
        <p:spPr>
          <a:xfrm>
            <a:off x="403413" y="2312895"/>
            <a:ext cx="997771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7F6000"/>
                </a:solidFill>
                <a:latin typeface="Calibri"/>
                <a:ea typeface="Calibri"/>
                <a:cs typeface="Calibri"/>
                <a:sym typeface="Calibri"/>
              </a:rPr>
              <a:t>Variable Name                                   Example Measurement Values </a:t>
            </a:r>
            <a:endParaRPr/>
          </a:p>
          <a:p>
            <a:pPr indent="0" lvl="0" marL="0" marR="0" rtl="0" algn="l">
              <a:spcBef>
                <a:spcPts val="0"/>
              </a:spcBef>
              <a:spcAft>
                <a:spcPts val="0"/>
              </a:spcAft>
              <a:buNone/>
            </a:pPr>
            <a:r>
              <a:rPr lang="en-US" sz="2000">
                <a:solidFill>
                  <a:srgbClr val="7F6000"/>
                </a:solidFill>
                <a:latin typeface="Calibri"/>
                <a:ea typeface="Calibri"/>
                <a:cs typeface="Calibri"/>
                <a:sym typeface="Calibri"/>
              </a:rPr>
              <a:t>Temperature                                            10, 20, 30, 40, etc. </a:t>
            </a:r>
            <a:endParaRPr/>
          </a:p>
          <a:p>
            <a:pPr indent="0" lvl="0" marL="0" marR="0" rtl="0" algn="l">
              <a:spcBef>
                <a:spcPts val="0"/>
              </a:spcBef>
              <a:spcAft>
                <a:spcPts val="0"/>
              </a:spcAft>
              <a:buNone/>
            </a:pPr>
            <a:r>
              <a:rPr lang="en-US" sz="2000">
                <a:solidFill>
                  <a:srgbClr val="7F6000"/>
                </a:solidFill>
                <a:latin typeface="Calibri"/>
                <a:ea typeface="Calibri"/>
                <a:cs typeface="Calibri"/>
                <a:sym typeface="Calibri"/>
              </a:rPr>
              <a:t>IQ rating                                      85 - 114, 115 - 129, 130 - 144, 145 159, </a:t>
            </a:r>
            <a:endParaRPr/>
          </a:p>
        </p:txBody>
      </p:sp>
      <p:sp>
        <p:nvSpPr>
          <p:cNvPr id="179" name="Google Shape;179;p18"/>
          <p:cNvSpPr/>
          <p:nvPr/>
        </p:nvSpPr>
        <p:spPr>
          <a:xfrm flipH="1">
            <a:off x="255494" y="3859887"/>
            <a:ext cx="888850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Ratio Scale of Measurement Data measured on a ratio scale have differences that are meaningful, and relate to some true zero point.</a:t>
            </a:r>
            <a:endParaRPr sz="2000">
              <a:solidFill>
                <a:schemeClr val="dk1"/>
              </a:solidFill>
              <a:latin typeface="Calibri"/>
              <a:ea typeface="Calibri"/>
              <a:cs typeface="Calibri"/>
              <a:sym typeface="Calibri"/>
            </a:endParaRPr>
          </a:p>
        </p:txBody>
      </p:sp>
      <p:sp>
        <p:nvSpPr>
          <p:cNvPr id="180" name="Google Shape;180;p18"/>
          <p:cNvSpPr/>
          <p:nvPr/>
        </p:nvSpPr>
        <p:spPr>
          <a:xfrm flipH="1">
            <a:off x="255494" y="4666592"/>
            <a:ext cx="888850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85623"/>
                </a:solidFill>
                <a:latin typeface="Calibri"/>
                <a:ea typeface="Calibri"/>
                <a:cs typeface="Calibri"/>
                <a:sym typeface="Calibri"/>
              </a:rPr>
              <a:t>Variable Name                                                                          Example Measurement Values Weight                                                                              10, 20, 30, 40, 50, 60, etc.                   Height                                                                               5, 6, 7, 8, 9, etc.                                                     Age                                                                                     1, 2, 3, 4, 5, 6, 7, etc</a:t>
            </a:r>
            <a:endParaRPr sz="1800">
              <a:solidFill>
                <a:srgbClr val="385623"/>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180"/>
          <p:cNvPicPr preferRelativeResize="0"/>
          <p:nvPr/>
        </p:nvPicPr>
        <p:blipFill rotWithShape="1">
          <a:blip r:embed="rId3">
            <a:alphaModFix/>
          </a:blip>
          <a:srcRect b="0" l="0" r="0" t="0"/>
          <a:stretch/>
        </p:blipFill>
        <p:spPr>
          <a:xfrm>
            <a:off x="491913" y="1586753"/>
            <a:ext cx="9399800" cy="3090022"/>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1"/>
          <p:cNvSpPr/>
          <p:nvPr/>
        </p:nvSpPr>
        <p:spPr>
          <a:xfrm>
            <a:off x="3100039" y="390293"/>
            <a:ext cx="47511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23693"/>
                </a:solidFill>
                <a:latin typeface="Geo"/>
                <a:ea typeface="Geo"/>
                <a:cs typeface="Geo"/>
                <a:sym typeface="Geo"/>
              </a:rPr>
              <a:t>Principal Component Analysis</a:t>
            </a:r>
            <a:endParaRPr b="1" i="0" sz="1800">
              <a:solidFill>
                <a:srgbClr val="123693"/>
              </a:solidFill>
              <a:latin typeface="Geo"/>
              <a:ea typeface="Geo"/>
              <a:cs typeface="Geo"/>
              <a:sym typeface="Geo"/>
            </a:endParaRPr>
          </a:p>
        </p:txBody>
      </p:sp>
      <p:sp>
        <p:nvSpPr>
          <p:cNvPr id="1061" name="Google Shape;1061;p181"/>
          <p:cNvSpPr/>
          <p:nvPr/>
        </p:nvSpPr>
        <p:spPr>
          <a:xfrm>
            <a:off x="457199" y="1550020"/>
            <a:ext cx="11363093"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1A1A1C"/>
                </a:solidFill>
                <a:latin typeface="Calibri"/>
                <a:ea typeface="Calibri"/>
                <a:cs typeface="Calibri"/>
                <a:sym typeface="Calibri"/>
              </a:rPr>
              <a:t>Principal Components Analysis (PCA) is an algorithm to transform the columns of a dataset into a new set of features called Principal Components. </a:t>
            </a:r>
            <a:endParaRPr/>
          </a:p>
          <a:p>
            <a:pPr indent="0" lvl="0" marL="0" marR="0" rtl="0" algn="l">
              <a:spcBef>
                <a:spcPts val="0"/>
              </a:spcBef>
              <a:spcAft>
                <a:spcPts val="0"/>
              </a:spcAft>
              <a:buNone/>
            </a:pPr>
            <a:r>
              <a:rPr b="1" i="1" lang="en-US" sz="2800">
                <a:solidFill>
                  <a:srgbClr val="1A1A1C"/>
                </a:solidFill>
                <a:latin typeface="Calibri"/>
                <a:ea typeface="Calibri"/>
                <a:cs typeface="Calibri"/>
                <a:sym typeface="Calibri"/>
              </a:rPr>
              <a:t>By doing this, a large chunk of the information across the full dataset is effectively compressed in fewer feature columns. This enables dimensionality reduction and ability to visualize the separation of classes or clusters if any.</a:t>
            </a:r>
            <a:endParaRPr sz="2800">
              <a:solidFill>
                <a:schemeClr val="dk1"/>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82"/>
          <p:cNvSpPr/>
          <p:nvPr/>
        </p:nvSpPr>
        <p:spPr>
          <a:xfrm>
            <a:off x="1170878" y="301084"/>
            <a:ext cx="797312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1A1A1C"/>
                </a:solidFill>
                <a:latin typeface="Geo"/>
                <a:ea typeface="Geo"/>
                <a:cs typeface="Geo"/>
                <a:sym typeface="Geo"/>
              </a:rPr>
              <a:t>PCA is a fundamentally a simple dimensionality reduction technique that transforms the columns of a dataset into a new set features called Principal Components (PCs).</a:t>
            </a:r>
            <a:endParaRPr/>
          </a:p>
          <a:p>
            <a:pPr indent="0" lvl="0" marL="0" marR="0" rtl="0" algn="l">
              <a:spcBef>
                <a:spcPts val="0"/>
              </a:spcBef>
              <a:spcAft>
                <a:spcPts val="0"/>
              </a:spcAft>
              <a:buNone/>
            </a:pPr>
            <a:r>
              <a:rPr lang="en-US" sz="1800">
                <a:solidFill>
                  <a:srgbClr val="1A1A1C"/>
                </a:solidFill>
                <a:latin typeface="Geo"/>
                <a:ea typeface="Geo"/>
                <a:cs typeface="Geo"/>
                <a:sym typeface="Geo"/>
              </a:rPr>
              <a:t>The information contained in a column is the amount of variance it contains. The primary objective of Principal Components is to represent the information in the dataset with minimum columns possible.</a:t>
            </a:r>
            <a:endParaRPr b="0" i="0" sz="1800">
              <a:solidFill>
                <a:srgbClr val="1A1A1C"/>
              </a:solidFill>
              <a:latin typeface="Geo"/>
              <a:ea typeface="Geo"/>
              <a:cs typeface="Geo"/>
              <a:sym typeface="Geo"/>
            </a:endParaRPr>
          </a:p>
        </p:txBody>
      </p:sp>
      <p:sp>
        <p:nvSpPr>
          <p:cNvPr id="1067" name="Google Shape;1067;p182"/>
          <p:cNvSpPr/>
          <p:nvPr/>
        </p:nvSpPr>
        <p:spPr>
          <a:xfrm>
            <a:off x="1527717" y="2899317"/>
            <a:ext cx="7616283" cy="2308324"/>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1A1A1C"/>
              </a:buClr>
              <a:buSzPts val="1800"/>
              <a:buFont typeface="Calibri"/>
              <a:buAutoNum type="arabicPeriod"/>
            </a:pPr>
            <a:r>
              <a:rPr b="1" lang="en-US" sz="1800">
                <a:solidFill>
                  <a:srgbClr val="1A1A1C"/>
                </a:solidFill>
                <a:latin typeface="Geo"/>
                <a:ea typeface="Geo"/>
                <a:cs typeface="Geo"/>
                <a:sym typeface="Geo"/>
              </a:rPr>
              <a:t>Dimensionality Reduction:</a:t>
            </a:r>
            <a:r>
              <a:rPr lang="en-US" sz="1800">
                <a:solidFill>
                  <a:srgbClr val="1A1A1C"/>
                </a:solidFill>
                <a:latin typeface="Geo"/>
                <a:ea typeface="Geo"/>
                <a:cs typeface="Geo"/>
                <a:sym typeface="Geo"/>
              </a:rPr>
              <a:t> The information distributed across a large number of columns is transformed into principal components (PC) such that the first few PCs can explain a sizeable chunk of the total information (variance). These PCs can be used as explanatory variables in Machine Learning models.</a:t>
            </a:r>
            <a:endParaRPr/>
          </a:p>
          <a:p>
            <a:pPr indent="-114300" lvl="0" marL="0" marR="0" rtl="0" algn="l">
              <a:spcBef>
                <a:spcPts val="0"/>
              </a:spcBef>
              <a:spcAft>
                <a:spcPts val="0"/>
              </a:spcAft>
              <a:buClr>
                <a:srgbClr val="1A1A1C"/>
              </a:buClr>
              <a:buSzPts val="1800"/>
              <a:buFont typeface="Calibri"/>
              <a:buAutoNum type="arabicPeriod"/>
            </a:pPr>
            <a:r>
              <a:rPr b="1" lang="en-US" sz="1800">
                <a:solidFill>
                  <a:srgbClr val="1A1A1C"/>
                </a:solidFill>
                <a:latin typeface="Geo"/>
                <a:ea typeface="Geo"/>
                <a:cs typeface="Geo"/>
                <a:sym typeface="Geo"/>
              </a:rPr>
              <a:t>Visualize Classes:</a:t>
            </a:r>
            <a:r>
              <a:rPr lang="en-US" sz="1800">
                <a:solidFill>
                  <a:srgbClr val="1A1A1C"/>
                </a:solidFill>
                <a:latin typeface="Geo"/>
                <a:ea typeface="Geo"/>
                <a:cs typeface="Geo"/>
                <a:sym typeface="Geo"/>
              </a:rPr>
              <a:t> Visualising the separation of classes (or clusters) is hard for data with more than 3 dimensions (features). With the first two PCs itself, it’s usually possible to see a clear separation.</a:t>
            </a:r>
            <a:endParaRPr b="0" i="0" sz="1800">
              <a:solidFill>
                <a:srgbClr val="1A1A1C"/>
              </a:solidFill>
              <a:latin typeface="Geo"/>
              <a:ea typeface="Geo"/>
              <a:cs typeface="Geo"/>
              <a:sym typeface="Geo"/>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3"/>
          <p:cNvSpPr/>
          <p:nvPr/>
        </p:nvSpPr>
        <p:spPr>
          <a:xfrm>
            <a:off x="635619" y="379141"/>
            <a:ext cx="11719931"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A1A1C"/>
                </a:solidFill>
                <a:latin typeface="Geo"/>
                <a:ea typeface="Geo"/>
                <a:cs typeface="Geo"/>
                <a:sym typeface="Geo"/>
              </a:rPr>
              <a:t>Is PCA a feature selection technique?</a:t>
            </a:r>
            <a:endParaRPr sz="1800">
              <a:solidFill>
                <a:srgbClr val="1A1A1C"/>
              </a:solidFill>
              <a:latin typeface="Geo"/>
              <a:ea typeface="Geo"/>
              <a:cs typeface="Geo"/>
              <a:sym typeface="Geo"/>
            </a:endParaRPr>
          </a:p>
          <a:p>
            <a:pPr indent="0" lvl="0" marL="0" marR="0" rtl="0" algn="l">
              <a:spcBef>
                <a:spcPts val="0"/>
              </a:spcBef>
              <a:spcAft>
                <a:spcPts val="0"/>
              </a:spcAft>
              <a:buNone/>
            </a:pPr>
            <a:r>
              <a:rPr lang="en-US" sz="1800">
                <a:solidFill>
                  <a:srgbClr val="1A1A1C"/>
                </a:solidFill>
                <a:latin typeface="Geo"/>
                <a:ea typeface="Geo"/>
                <a:cs typeface="Geo"/>
                <a:sym typeface="Geo"/>
              </a:rPr>
              <a:t>It is not a feature selection technique. Rather, it is a feature combination technique. Because each PC is a weighted additive combination of all the columns in the original dataset. More on this when you implement it in the next section.</a:t>
            </a:r>
            <a:endParaRPr/>
          </a:p>
          <a:p>
            <a:pPr indent="0" lvl="0" marL="0" marR="0" rtl="0" algn="l">
              <a:spcBef>
                <a:spcPts val="0"/>
              </a:spcBef>
              <a:spcAft>
                <a:spcPts val="0"/>
              </a:spcAft>
              <a:buNone/>
            </a:pPr>
            <a:r>
              <a:t/>
            </a:r>
            <a:endParaRPr sz="1800">
              <a:solidFill>
                <a:srgbClr val="1A1A1C"/>
              </a:solidFill>
              <a:latin typeface="Geo"/>
              <a:ea typeface="Geo"/>
              <a:cs typeface="Geo"/>
              <a:sym typeface="Geo"/>
            </a:endParaRPr>
          </a:p>
          <a:p>
            <a:pPr indent="0" lvl="0" marL="0" marR="0" rtl="0" algn="l">
              <a:spcBef>
                <a:spcPts val="0"/>
              </a:spcBef>
              <a:spcAft>
                <a:spcPts val="0"/>
              </a:spcAft>
              <a:buNone/>
            </a:pPr>
            <a:r>
              <a:t/>
            </a:r>
            <a:endParaRPr sz="1800">
              <a:solidFill>
                <a:srgbClr val="1A1A1C"/>
              </a:solidFill>
              <a:latin typeface="Geo"/>
              <a:ea typeface="Geo"/>
              <a:cs typeface="Geo"/>
              <a:sym typeface="Geo"/>
            </a:endParaRPr>
          </a:p>
          <a:p>
            <a:pPr indent="0" lvl="0" marL="0" marR="0" rtl="0" algn="l">
              <a:spcBef>
                <a:spcPts val="0"/>
              </a:spcBef>
              <a:spcAft>
                <a:spcPts val="0"/>
              </a:spcAft>
              <a:buNone/>
            </a:pPr>
            <a:r>
              <a:t/>
            </a:r>
            <a:endParaRPr sz="1800">
              <a:solidFill>
                <a:srgbClr val="1A1A1C"/>
              </a:solidFill>
              <a:latin typeface="Geo"/>
              <a:ea typeface="Geo"/>
              <a:cs typeface="Geo"/>
              <a:sym typeface="Geo"/>
            </a:endParaRPr>
          </a:p>
          <a:p>
            <a:pPr indent="0" lvl="0" marL="0" marR="0" rtl="0" algn="l">
              <a:spcBef>
                <a:spcPts val="0"/>
              </a:spcBef>
              <a:spcAft>
                <a:spcPts val="0"/>
              </a:spcAft>
              <a:buNone/>
            </a:pPr>
            <a:r>
              <a:t/>
            </a:r>
            <a:endParaRPr sz="1800">
              <a:solidFill>
                <a:srgbClr val="1A1A1C"/>
              </a:solidFill>
              <a:latin typeface="Geo"/>
              <a:ea typeface="Geo"/>
              <a:cs typeface="Geo"/>
              <a:sym typeface="Geo"/>
            </a:endParaRPr>
          </a:p>
          <a:p>
            <a:pPr indent="0" lvl="0" marL="0" marR="0" rtl="0" algn="l">
              <a:spcBef>
                <a:spcPts val="0"/>
              </a:spcBef>
              <a:spcAft>
                <a:spcPts val="0"/>
              </a:spcAft>
              <a:buNone/>
            </a:pPr>
            <a:r>
              <a:t/>
            </a:r>
            <a:endParaRPr sz="1800">
              <a:solidFill>
                <a:srgbClr val="1A1A1C"/>
              </a:solidFill>
              <a:latin typeface="Geo"/>
              <a:ea typeface="Geo"/>
              <a:cs typeface="Geo"/>
              <a:sym typeface="Geo"/>
            </a:endParaRPr>
          </a:p>
          <a:p>
            <a:pPr indent="0" lvl="0" marL="0" marR="0" rtl="0" algn="l">
              <a:spcBef>
                <a:spcPts val="0"/>
              </a:spcBef>
              <a:spcAft>
                <a:spcPts val="0"/>
              </a:spcAft>
              <a:buNone/>
            </a:pPr>
            <a:r>
              <a:t/>
            </a:r>
            <a:endParaRPr sz="1800">
              <a:solidFill>
                <a:srgbClr val="1A1A1C"/>
              </a:solidFill>
              <a:latin typeface="Geo"/>
              <a:ea typeface="Geo"/>
              <a:cs typeface="Geo"/>
              <a:sym typeface="Geo"/>
            </a:endParaRPr>
          </a:p>
          <a:p>
            <a:pPr indent="0" lvl="0" marL="0" marR="0" rtl="0" algn="l">
              <a:spcBef>
                <a:spcPts val="0"/>
              </a:spcBef>
              <a:spcAft>
                <a:spcPts val="0"/>
              </a:spcAft>
              <a:buNone/>
            </a:pPr>
            <a:r>
              <a:rPr lang="en-US" sz="1800">
                <a:solidFill>
                  <a:srgbClr val="1A1A1C"/>
                </a:solidFill>
                <a:latin typeface="Geo"/>
                <a:ea typeface="Geo"/>
                <a:cs typeface="Geo"/>
                <a:sym typeface="Geo"/>
              </a:rPr>
              <a:t>However, the PCs are formed in such a way that the first Principal Component (PC1) explains more variance in original data compared to PC2. Likewise, PC2 explains more than PC3, and so on.</a:t>
            </a:r>
            <a:endParaRPr b="0" i="0" sz="1800">
              <a:solidFill>
                <a:srgbClr val="1A1A1C"/>
              </a:solidFill>
              <a:latin typeface="Geo"/>
              <a:ea typeface="Geo"/>
              <a:cs typeface="Geo"/>
              <a:sym typeface="Geo"/>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AUC-ROC Curve</a:t>
            </a:r>
            <a:endParaRPr/>
          </a:p>
        </p:txBody>
      </p:sp>
      <p:sp>
        <p:nvSpPr>
          <p:cNvPr id="1078" name="Google Shape;1078;p1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is the most common definition that you would have encountered when you would Google AUC-ROC. Basically, ROC curve is a graph that shows the performance of a classification model at all possible thresholds( threshold is a particular value beyond which you say a point belongs to a particular class). The curve is plotted between two parameters</a:t>
            </a:r>
            <a:endParaRPr/>
          </a:p>
          <a:p>
            <a:pPr indent="-228600" lvl="0" marL="228600" rtl="0" algn="l">
              <a:lnSpc>
                <a:spcPct val="90000"/>
              </a:lnSpc>
              <a:spcBef>
                <a:spcPts val="1000"/>
              </a:spcBef>
              <a:spcAft>
                <a:spcPts val="0"/>
              </a:spcAft>
              <a:buClr>
                <a:schemeClr val="dk1"/>
              </a:buClr>
              <a:buSzPts val="2800"/>
              <a:buChar char="•"/>
            </a:pPr>
            <a:r>
              <a:rPr lang="en-US"/>
              <a:t>TRUE POSITIVE RATE</a:t>
            </a:r>
            <a:endParaRPr/>
          </a:p>
          <a:p>
            <a:pPr indent="-228600" lvl="0" marL="228600" rtl="0" algn="l">
              <a:lnSpc>
                <a:spcPct val="90000"/>
              </a:lnSpc>
              <a:spcBef>
                <a:spcPts val="1000"/>
              </a:spcBef>
              <a:spcAft>
                <a:spcPts val="0"/>
              </a:spcAft>
              <a:buClr>
                <a:schemeClr val="dk1"/>
              </a:buClr>
              <a:buSzPts val="2800"/>
              <a:buChar char="•"/>
            </a:pPr>
            <a:r>
              <a:rPr lang="en-US"/>
              <a:t>FALSE POSTIVIE RATE</a:t>
            </a:r>
            <a:endParaRPr/>
          </a:p>
          <a:p>
            <a:pPr indent="-228600" lvl="0" marL="228600" rtl="0" algn="l">
              <a:lnSpc>
                <a:spcPct val="90000"/>
              </a:lnSpc>
              <a:spcBef>
                <a:spcPts val="1000"/>
              </a:spcBef>
              <a:spcAft>
                <a:spcPts val="0"/>
              </a:spcAft>
              <a:buClr>
                <a:schemeClr val="dk1"/>
              </a:buClr>
              <a:buSzPts val="2800"/>
              <a:buChar char="•"/>
            </a:pPr>
            <a:r>
              <a:rPr lang="en-US"/>
              <a:t>Before understanding, TPR and FPR let us quickly look at the confusion matrix.</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descr="https://media.geeksforgeeks.org/wp-content/uploads/20201112232937/roc2.png" id="1083" name="Google Shape;1083;p185"/>
          <p:cNvPicPr preferRelativeResize="0"/>
          <p:nvPr/>
        </p:nvPicPr>
        <p:blipFill rotWithShape="1">
          <a:blip r:embed="rId3">
            <a:alphaModFix/>
          </a:blip>
          <a:srcRect b="0" l="0" r="0" t="0"/>
          <a:stretch/>
        </p:blipFill>
        <p:spPr>
          <a:xfrm>
            <a:off x="5865000" y="2333470"/>
            <a:ext cx="2838450" cy="771525"/>
          </a:xfrm>
          <a:prstGeom prst="rect">
            <a:avLst/>
          </a:prstGeom>
          <a:noFill/>
          <a:ln>
            <a:noFill/>
          </a:ln>
        </p:spPr>
      </p:pic>
      <p:pic>
        <p:nvPicPr>
          <p:cNvPr descr="https://media.geeksforgeeks.org/wp-content/uploads/20201112233028/roc3.png" id="1084" name="Google Shape;1084;p185"/>
          <p:cNvPicPr preferRelativeResize="0"/>
          <p:nvPr/>
        </p:nvPicPr>
        <p:blipFill rotWithShape="1">
          <a:blip r:embed="rId4">
            <a:alphaModFix/>
          </a:blip>
          <a:srcRect b="0" l="0" r="0" t="0"/>
          <a:stretch/>
        </p:blipFill>
        <p:spPr>
          <a:xfrm>
            <a:off x="1805956" y="1619792"/>
            <a:ext cx="2847975" cy="771525"/>
          </a:xfrm>
          <a:prstGeom prst="rect">
            <a:avLst/>
          </a:prstGeom>
          <a:noFill/>
          <a:ln>
            <a:noFill/>
          </a:ln>
        </p:spPr>
      </p:pic>
      <p:sp>
        <p:nvSpPr>
          <p:cNvPr id="1085" name="Google Shape;1085;p185"/>
          <p:cNvSpPr/>
          <p:nvPr/>
        </p:nvSpPr>
        <p:spPr>
          <a:xfrm>
            <a:off x="758283" y="4398944"/>
            <a:ext cx="838571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73239"/>
                </a:solidFill>
                <a:latin typeface="Arial"/>
                <a:ea typeface="Arial"/>
                <a:cs typeface="Arial"/>
                <a:sym typeface="Arial"/>
              </a:rPr>
              <a:t>Basically TPR/Recall/Sensitivity is </a:t>
            </a:r>
            <a:r>
              <a:rPr b="1" lang="en-US" sz="1800">
                <a:solidFill>
                  <a:srgbClr val="273239"/>
                </a:solidFill>
                <a:latin typeface="Arial"/>
                <a:ea typeface="Arial"/>
                <a:cs typeface="Arial"/>
                <a:sym typeface="Arial"/>
              </a:rPr>
              <a:t>ratio of positive examples that are correctly identified</a:t>
            </a:r>
            <a:r>
              <a:rPr lang="en-US" sz="1800">
                <a:solidFill>
                  <a:srgbClr val="273239"/>
                </a:solidFill>
                <a:latin typeface="Arial"/>
                <a:ea typeface="Arial"/>
                <a:cs typeface="Arial"/>
                <a:sym typeface="Arial"/>
              </a:rPr>
              <a:t> and FPR is the </a:t>
            </a:r>
            <a:r>
              <a:rPr b="1" lang="en-US" sz="1800">
                <a:solidFill>
                  <a:srgbClr val="273239"/>
                </a:solidFill>
                <a:latin typeface="Arial"/>
                <a:ea typeface="Arial"/>
                <a:cs typeface="Arial"/>
                <a:sym typeface="Arial"/>
              </a:rPr>
              <a:t>ratio of negative examples that are incorrectly classified</a:t>
            </a:r>
            <a:r>
              <a:rPr lang="en-US" sz="1800">
                <a:solidFill>
                  <a:srgbClr val="273239"/>
                </a:solidFill>
                <a:latin typeface="Arial"/>
                <a:ea typeface="Arial"/>
                <a:cs typeface="Arial"/>
                <a:sym typeface="Arial"/>
              </a:rPr>
              <a:t>.</a:t>
            </a:r>
            <a:endParaRPr/>
          </a:p>
          <a:p>
            <a:pPr indent="0" lvl="0" marL="0" marR="0" rtl="0" algn="l">
              <a:spcBef>
                <a:spcPts val="0"/>
              </a:spcBef>
              <a:spcAft>
                <a:spcPts val="0"/>
              </a:spcAft>
              <a:buNone/>
            </a:pPr>
            <a:r>
              <a:rPr lang="en-US" sz="1800">
                <a:solidFill>
                  <a:srgbClr val="273239"/>
                </a:solidFill>
                <a:latin typeface="Arial"/>
                <a:ea typeface="Arial"/>
                <a:cs typeface="Arial"/>
                <a:sym typeface="Arial"/>
              </a:rPr>
              <a:t>and as said earlier ROC is nothing but the plot between TPR and FPR across all possible thresholds and AUC is the entire area beneath this ROC curve.</a:t>
            </a:r>
            <a:endParaRPr b="0" i="0" sz="1800">
              <a:solidFill>
                <a:srgbClr val="273239"/>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descr="https://media.geeksforgeeks.org/wp-content/uploads/20201112233344/roc4.png" id="1090" name="Google Shape;1090;p186"/>
          <p:cNvPicPr preferRelativeResize="0"/>
          <p:nvPr/>
        </p:nvPicPr>
        <p:blipFill rotWithShape="1">
          <a:blip r:embed="rId3">
            <a:alphaModFix/>
          </a:blip>
          <a:srcRect b="0" l="0" r="0" t="0"/>
          <a:stretch/>
        </p:blipFill>
        <p:spPr>
          <a:xfrm>
            <a:off x="913858" y="612039"/>
            <a:ext cx="9029700" cy="591502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7"/>
          <p:cNvSpPr/>
          <p:nvPr/>
        </p:nvSpPr>
        <p:spPr>
          <a:xfrm>
            <a:off x="713678" y="345689"/>
            <a:ext cx="84303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273239"/>
                </a:solidFill>
                <a:latin typeface="Arial"/>
                <a:ea typeface="Arial"/>
                <a:cs typeface="Arial"/>
                <a:sym typeface="Arial"/>
              </a:rPr>
              <a:t>AUC measures how well a model is able to distinguish between classes</a:t>
            </a:r>
            <a:endParaRPr sz="1800">
              <a:solidFill>
                <a:schemeClr val="dk1"/>
              </a:solidFill>
              <a:latin typeface="Calibri"/>
              <a:ea typeface="Calibri"/>
              <a:cs typeface="Calibri"/>
              <a:sym typeface="Calibri"/>
            </a:endParaRPr>
          </a:p>
        </p:txBody>
      </p:sp>
      <p:sp>
        <p:nvSpPr>
          <p:cNvPr id="1096" name="Google Shape;1096;p187"/>
          <p:cNvSpPr/>
          <p:nvPr/>
        </p:nvSpPr>
        <p:spPr>
          <a:xfrm>
            <a:off x="1070517" y="1393902"/>
            <a:ext cx="8073483"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import numpy as np</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from sklearn .metrics import roc_auc_score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y_true = [1, 1, 0, 0, 1, 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y_pred = [0.95, 0.90, 0.85, 0.81, 0.78, 0.70]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auc = np.round(roc_auc_score(y_true, y_pred), 3)</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print("Auc for our sample data is {}". format(auc))</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Bias</a:t>
            </a:r>
            <a:endParaRPr/>
          </a:p>
        </p:txBody>
      </p:sp>
      <p:sp>
        <p:nvSpPr>
          <p:cNvPr id="1102" name="Google Shape;1102;p1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If model accuracy is low on a training dataset as well as test dataset the model is said to be under-fitting or that the model has high bias. This means the model is not fitting the training dataset points well in regression or the decision boundary is not separating the classes well in classification; and two key reasons for bias are </a:t>
            </a:r>
            <a:endParaRPr/>
          </a:p>
          <a:p>
            <a:pPr indent="-228600" lvl="0" marL="228600" rtl="0" algn="l">
              <a:lnSpc>
                <a:spcPct val="90000"/>
              </a:lnSpc>
              <a:spcBef>
                <a:spcPts val="1000"/>
              </a:spcBef>
              <a:spcAft>
                <a:spcPts val="0"/>
              </a:spcAft>
              <a:buClr>
                <a:schemeClr val="dk1"/>
              </a:buClr>
              <a:buSzPts val="2800"/>
              <a:buChar char="•"/>
            </a:pPr>
            <a:r>
              <a:rPr lang="en-US"/>
              <a:t>1) not including the right features</a:t>
            </a:r>
            <a:endParaRPr/>
          </a:p>
          <a:p>
            <a:pPr indent="-228600" lvl="0" marL="228600" rtl="0" algn="l">
              <a:lnSpc>
                <a:spcPct val="90000"/>
              </a:lnSpc>
              <a:spcBef>
                <a:spcPts val="1000"/>
              </a:spcBef>
              <a:spcAft>
                <a:spcPts val="0"/>
              </a:spcAft>
              <a:buClr>
                <a:schemeClr val="dk1"/>
              </a:buClr>
              <a:buSzPts val="2800"/>
              <a:buChar char="•"/>
            </a:pPr>
            <a:r>
              <a:rPr lang="en-US"/>
              <a:t> 2) not picking the correct order of polynomial degrees for model fitting. To solve an under-fitting issue or to reduced bias, try including more meaningful features and try to increase the model complexity by trying higher-order polynomial fittings.</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9"/>
          <p:cNvSpPr/>
          <p:nvPr/>
        </p:nvSpPr>
        <p:spPr>
          <a:xfrm>
            <a:off x="970155" y="524107"/>
            <a:ext cx="10560205"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a model is giving high accuracy on a training dataset, however on a test dataset the accuracy drops drastically, then the model is said to be over-fitting or a model that has high variance. The key reason for over-fitting is using higher-order polynomial degree (may not be required), which will fit decision boundary tools well to all data points including the noise of train dataset, instead of the underlying relationship. This will lead to a high accuracy (actual vs. predicted) in the train dataset and when applied to the test dataset, the prediction error will be high. To solve the over-fitting issue: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Try to reduce the number of features, that is, keep only the meaningful features or try regularization methods that will keep all the features, however reduce the magnitude of the feature parameter.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Dimension reduction can eliminate noisy features, in turn, reducing the model variance.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Brining more data points to make training dataset large will also reduce variance</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p:nvPr/>
        </p:nvSpPr>
        <p:spPr>
          <a:xfrm>
            <a:off x="0" y="282388"/>
            <a:ext cx="914400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Feature Engineering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1F3864"/>
                </a:solidFill>
                <a:latin typeface="Calibri"/>
                <a:ea typeface="Calibri"/>
                <a:cs typeface="Calibri"/>
                <a:sym typeface="Calibri"/>
              </a:rPr>
              <a:t>The output or the prediction quality of any machine learning algorithm depends predominantly on the quality of input being passed. The process of creating appropriate data features by applying business context is called feature engineering, and it is one of the most important aspects of building efficient machine learning systems. Business context here means the expression of the business problem that we are trying to address, why we are trying to solve it, and what is the expected outcome. So let’s understand the fundamentals of feature engineering before proceeding to different types of machine learning algorithms.</a:t>
            </a:r>
            <a:endParaRPr sz="1800">
              <a:solidFill>
                <a:srgbClr val="1F3864"/>
              </a:solidFill>
              <a:latin typeface="Calibri"/>
              <a:ea typeface="Calibri"/>
              <a:cs typeface="Calibri"/>
              <a:sym typeface="Calibri"/>
            </a:endParaRPr>
          </a:p>
        </p:txBody>
      </p:sp>
      <p:pic>
        <p:nvPicPr>
          <p:cNvPr id="186" name="Google Shape;186;p19"/>
          <p:cNvPicPr preferRelativeResize="0"/>
          <p:nvPr/>
        </p:nvPicPr>
        <p:blipFill rotWithShape="1">
          <a:blip r:embed="rId3">
            <a:alphaModFix/>
          </a:blip>
          <a:srcRect b="0" l="0" r="0" t="0"/>
          <a:stretch/>
        </p:blipFill>
        <p:spPr>
          <a:xfrm>
            <a:off x="1258700" y="4569759"/>
            <a:ext cx="8436629" cy="1736912"/>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190"/>
          <p:cNvPicPr preferRelativeResize="0"/>
          <p:nvPr/>
        </p:nvPicPr>
        <p:blipFill rotWithShape="1">
          <a:blip r:embed="rId3">
            <a:alphaModFix/>
          </a:blip>
          <a:srcRect b="0" l="0" r="0" t="0"/>
          <a:stretch/>
        </p:blipFill>
        <p:spPr>
          <a:xfrm>
            <a:off x="2364059" y="1230097"/>
            <a:ext cx="6027466" cy="3551453"/>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k-fold cross-validation</a:t>
            </a:r>
            <a:br>
              <a:rPr b="1" lang="en-US"/>
            </a:br>
            <a:endParaRPr/>
          </a:p>
        </p:txBody>
      </p:sp>
      <p:sp>
        <p:nvSpPr>
          <p:cNvPr id="1118" name="Google Shape;1118;p1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i="1" lang="en-US"/>
              <a:t>k-fold cross-validation</a:t>
            </a:r>
            <a:r>
              <a:rPr lang="en-US"/>
              <a:t> is one of the most popular strategies widely used by data scientists. It is a </a:t>
            </a:r>
            <a:r>
              <a:rPr b="1" i="1" lang="en-US"/>
              <a:t>data partitioning strategy </a:t>
            </a:r>
            <a:r>
              <a:rPr lang="en-US"/>
              <a:t>so that you can effectively use your dataset to build </a:t>
            </a:r>
            <a:r>
              <a:rPr b="1" i="1" lang="en-US"/>
              <a:t>a more generalized model</a:t>
            </a:r>
            <a:r>
              <a:rPr lang="en-US"/>
              <a:t>. The main intention of doing any kind of machine learning is to develop a more generalized model which can perform well on </a:t>
            </a:r>
            <a:r>
              <a:rPr b="1" i="1" lang="en-US"/>
              <a:t>unseen data</a:t>
            </a:r>
            <a:r>
              <a:rPr lang="en-US"/>
              <a:t>. One can build a perfect model on the training data with 100% accuracy or 0 error, but it may fail to generalize for unseen data. So, it is not a good model. It overfits the training data. Machine Learning is all about </a:t>
            </a:r>
            <a:r>
              <a:rPr b="1" i="1" lang="en-US"/>
              <a:t>generalization</a:t>
            </a:r>
            <a:r>
              <a:rPr lang="en-US"/>
              <a:t> meaning that model’s performance can only be measured with data points that have never been used during the training process. That is why we often split our data into a training set and a test set.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92"/>
          <p:cNvSpPr/>
          <p:nvPr/>
        </p:nvSpPr>
        <p:spPr>
          <a:xfrm>
            <a:off x="1115122" y="256478"/>
            <a:ext cx="802887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Data splitting process can be done more effectively with k-fold cross-validation. Here, we discuss two scenarios which involve k-fold cross-validation. Both involve splitting the dataset, but with different approaches.</a:t>
            </a:r>
            <a:endParaRPr sz="1800">
              <a:solidFill>
                <a:schemeClr val="dk1"/>
              </a:solidFill>
              <a:latin typeface="Calibri"/>
              <a:ea typeface="Calibri"/>
              <a:cs typeface="Calibri"/>
              <a:sym typeface="Calibri"/>
            </a:endParaRPr>
          </a:p>
        </p:txBody>
      </p:sp>
      <p:sp>
        <p:nvSpPr>
          <p:cNvPr id="1124" name="Google Shape;1124;p192"/>
          <p:cNvSpPr/>
          <p:nvPr/>
        </p:nvSpPr>
        <p:spPr>
          <a:xfrm>
            <a:off x="970156" y="1906860"/>
            <a:ext cx="8173844" cy="1477328"/>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292929"/>
              </a:buClr>
              <a:buSzPts val="1800"/>
              <a:buFont typeface="Arial"/>
              <a:buChar char="•"/>
            </a:pPr>
            <a:r>
              <a:rPr b="1" lang="en-US" sz="1800">
                <a:solidFill>
                  <a:srgbClr val="292929"/>
                </a:solidFill>
                <a:latin typeface="Arial"/>
                <a:ea typeface="Arial"/>
                <a:cs typeface="Arial"/>
                <a:sym typeface="Arial"/>
              </a:rPr>
              <a:t>Using k-fold cross-validation for evaluating a model’s performance</a:t>
            </a:r>
            <a:endParaRPr/>
          </a:p>
          <a:p>
            <a:pPr indent="0" lvl="0" marL="0" marR="0" rtl="0" algn="l">
              <a:spcBef>
                <a:spcPts val="0"/>
              </a:spcBef>
              <a:spcAft>
                <a:spcPts val="0"/>
              </a:spcAft>
              <a:buClr>
                <a:schemeClr val="dk1"/>
              </a:buClr>
              <a:buSzPts val="1800"/>
              <a:buFont typeface="Arial"/>
              <a:buNone/>
            </a:pPr>
            <a:r>
              <a:t/>
            </a:r>
            <a:endParaRPr b="1" sz="1800">
              <a:solidFill>
                <a:srgbClr val="292929"/>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b="1" sz="1800">
              <a:solidFill>
                <a:srgbClr val="292929"/>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sz="1800">
              <a:solidFill>
                <a:srgbClr val="292929"/>
              </a:solidFill>
              <a:latin typeface="Arial"/>
              <a:ea typeface="Arial"/>
              <a:cs typeface="Arial"/>
              <a:sym typeface="Arial"/>
            </a:endParaRPr>
          </a:p>
          <a:p>
            <a:pPr indent="-114300" lvl="0" marL="0" marR="0" rtl="0" algn="l">
              <a:spcBef>
                <a:spcPts val="0"/>
              </a:spcBef>
              <a:spcAft>
                <a:spcPts val="0"/>
              </a:spcAft>
              <a:buClr>
                <a:srgbClr val="292929"/>
              </a:buClr>
              <a:buSzPts val="1800"/>
              <a:buFont typeface="Arial"/>
              <a:buChar char="•"/>
            </a:pPr>
            <a:r>
              <a:rPr b="1" lang="en-US" sz="1800">
                <a:solidFill>
                  <a:srgbClr val="292929"/>
                </a:solidFill>
                <a:latin typeface="Arial"/>
                <a:ea typeface="Arial"/>
                <a:cs typeface="Arial"/>
                <a:sym typeface="Arial"/>
              </a:rPr>
              <a:t>Using k-fold cross-validation for hyperparameter tuning</a:t>
            </a:r>
            <a:endParaRPr b="0" i="0" sz="1800">
              <a:solidFill>
                <a:srgbClr val="292929"/>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93"/>
          <p:cNvSpPr/>
          <p:nvPr/>
        </p:nvSpPr>
        <p:spPr>
          <a:xfrm>
            <a:off x="524107" y="379141"/>
            <a:ext cx="1107316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We will try to predict the correct number of bike rentals (‘cnt’) on a given day based on other variables in the dataset. So, this involves predicting a number, not a class. So, this is a regression task in machine learning. Here, we use linear regression</a:t>
            </a:r>
            <a:endParaRPr sz="1800">
              <a:solidFill>
                <a:schemeClr val="dk1"/>
              </a:solidFill>
              <a:latin typeface="Calibri"/>
              <a:ea typeface="Calibri"/>
              <a:cs typeface="Calibri"/>
              <a:sym typeface="Calibri"/>
            </a:endParaRPr>
          </a:p>
        </p:txBody>
      </p:sp>
      <p:sp>
        <p:nvSpPr>
          <p:cNvPr id="1130" name="Google Shape;1130;p193"/>
          <p:cNvSpPr/>
          <p:nvPr/>
        </p:nvSpPr>
        <p:spPr>
          <a:xfrm>
            <a:off x="657922" y="2352907"/>
            <a:ext cx="112069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We use the </a:t>
            </a:r>
            <a:r>
              <a:rPr b="1" lang="en-US" sz="1800">
                <a:solidFill>
                  <a:srgbClr val="292929"/>
                </a:solidFill>
                <a:latin typeface="Arial"/>
                <a:ea typeface="Arial"/>
                <a:cs typeface="Arial"/>
                <a:sym typeface="Arial"/>
              </a:rPr>
              <a:t>Root Mean Squared Error (RMSE)</a:t>
            </a:r>
            <a:r>
              <a:rPr lang="en-US" sz="1800">
                <a:solidFill>
                  <a:srgbClr val="292929"/>
                </a:solidFill>
                <a:latin typeface="Arial"/>
                <a:ea typeface="Arial"/>
                <a:cs typeface="Arial"/>
                <a:sym typeface="Arial"/>
              </a:rPr>
              <a:t> as the model performance metric to evaluate the regression model.</a:t>
            </a:r>
            <a:endParaRPr sz="1800">
              <a:solidFill>
                <a:schemeClr val="dk1"/>
              </a:solidFill>
              <a:latin typeface="Calibri"/>
              <a:ea typeface="Calibri"/>
              <a:cs typeface="Calibri"/>
              <a:sym typeface="Calibri"/>
            </a:endParaRPr>
          </a:p>
        </p:txBody>
      </p:sp>
      <p:sp>
        <p:nvSpPr>
          <p:cNvPr id="1131" name="Google Shape;1131;p193"/>
          <p:cNvSpPr/>
          <p:nvPr/>
        </p:nvSpPr>
        <p:spPr>
          <a:xfrm>
            <a:off x="657922" y="3267307"/>
            <a:ext cx="112069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292929"/>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pic>
        <p:nvPicPr>
          <p:cNvPr id="1136" name="Google Shape;1136;p194"/>
          <p:cNvPicPr preferRelativeResize="0"/>
          <p:nvPr/>
        </p:nvPicPr>
        <p:blipFill rotWithShape="1">
          <a:blip r:embed="rId3">
            <a:alphaModFix/>
          </a:blip>
          <a:srcRect b="0" l="0" r="0" t="0"/>
          <a:stretch/>
        </p:blipFill>
        <p:spPr>
          <a:xfrm>
            <a:off x="2642838" y="443031"/>
            <a:ext cx="6389649" cy="518833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95"/>
          <p:cNvSpPr/>
          <p:nvPr/>
        </p:nvSpPr>
        <p:spPr>
          <a:xfrm>
            <a:off x="847493" y="345688"/>
            <a:ext cx="10716322"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After running the above code block, we get RMSE of 824.33. But this value depends on how we split our data into </a:t>
            </a:r>
            <a:r>
              <a:rPr b="1" i="1" lang="en-US" sz="1800">
                <a:solidFill>
                  <a:srgbClr val="292929"/>
                </a:solidFill>
                <a:latin typeface="Arial"/>
                <a:ea typeface="Arial"/>
                <a:cs typeface="Arial"/>
                <a:sym typeface="Arial"/>
              </a:rPr>
              <a:t>X_train</a:t>
            </a:r>
            <a:r>
              <a:rPr i="1" lang="en-US" sz="1800">
                <a:solidFill>
                  <a:srgbClr val="292929"/>
                </a:solidFill>
                <a:latin typeface="Arial"/>
                <a:ea typeface="Arial"/>
                <a:cs typeface="Arial"/>
                <a:sym typeface="Arial"/>
              </a:rPr>
              <a:t> </a:t>
            </a:r>
            <a:r>
              <a:rPr lang="en-US" sz="1800">
                <a:solidFill>
                  <a:srgbClr val="292929"/>
                </a:solidFill>
                <a:latin typeface="Arial"/>
                <a:ea typeface="Arial"/>
                <a:cs typeface="Arial"/>
                <a:sym typeface="Arial"/>
              </a:rPr>
              <a:t>and </a:t>
            </a:r>
            <a:r>
              <a:rPr b="1" i="1" lang="en-US" sz="1800">
                <a:solidFill>
                  <a:srgbClr val="292929"/>
                </a:solidFill>
                <a:latin typeface="Arial"/>
                <a:ea typeface="Arial"/>
                <a:cs typeface="Arial"/>
                <a:sym typeface="Arial"/>
              </a:rPr>
              <a:t>y_train</a:t>
            </a:r>
            <a:r>
              <a:rPr lang="en-US" sz="1800">
                <a:solidFill>
                  <a:srgbClr val="292929"/>
                </a:solidFill>
                <a:latin typeface="Arial"/>
                <a:ea typeface="Arial"/>
                <a:cs typeface="Arial"/>
                <a:sym typeface="Arial"/>
              </a:rPr>
              <a:t>. Here, we set </a:t>
            </a:r>
            <a:r>
              <a:rPr b="1" i="1" lang="en-US" sz="1800">
                <a:solidFill>
                  <a:srgbClr val="292929"/>
                </a:solidFill>
                <a:latin typeface="Arial"/>
                <a:ea typeface="Arial"/>
                <a:cs typeface="Arial"/>
                <a:sym typeface="Arial"/>
              </a:rPr>
              <a:t>random_state=42</a:t>
            </a:r>
            <a:r>
              <a:rPr lang="en-US" sz="1800">
                <a:solidFill>
                  <a:srgbClr val="292929"/>
                </a:solidFill>
                <a:latin typeface="Arial"/>
                <a:ea typeface="Arial"/>
                <a:cs typeface="Arial"/>
                <a:sym typeface="Arial"/>
              </a:rPr>
              <a:t>. According to that value, we obtained RMSE of 824.33. If we set </a:t>
            </a:r>
            <a:r>
              <a:rPr b="1" i="1" lang="en-US" sz="1800">
                <a:solidFill>
                  <a:srgbClr val="292929"/>
                </a:solidFill>
                <a:latin typeface="Arial"/>
                <a:ea typeface="Arial"/>
                <a:cs typeface="Arial"/>
                <a:sym typeface="Arial"/>
              </a:rPr>
              <a:t>random_state=0</a:t>
            </a:r>
            <a:r>
              <a:rPr lang="en-US" sz="1800">
                <a:solidFill>
                  <a:srgbClr val="292929"/>
                </a:solidFill>
                <a:latin typeface="Arial"/>
                <a:ea typeface="Arial"/>
                <a:cs typeface="Arial"/>
                <a:sym typeface="Arial"/>
              </a:rPr>
              <a:t>, we will obtain RMSE of 909.81. If we set </a:t>
            </a:r>
            <a:r>
              <a:rPr b="1" i="1" lang="en-US" sz="1800">
                <a:solidFill>
                  <a:srgbClr val="292929"/>
                </a:solidFill>
                <a:latin typeface="Arial"/>
                <a:ea typeface="Arial"/>
                <a:cs typeface="Arial"/>
                <a:sym typeface="Arial"/>
              </a:rPr>
              <a:t>random_state=35</a:t>
            </a:r>
            <a:r>
              <a:rPr lang="en-US" sz="1800">
                <a:solidFill>
                  <a:srgbClr val="292929"/>
                </a:solidFill>
                <a:latin typeface="Arial"/>
                <a:ea typeface="Arial"/>
                <a:cs typeface="Arial"/>
                <a:sym typeface="Arial"/>
              </a:rPr>
              <a:t>, we will get RMSE of 794.15. The reason behind getting different RMSE values is that each time we call the </a:t>
            </a:r>
            <a:r>
              <a:rPr b="1" lang="en-US" sz="1800">
                <a:solidFill>
                  <a:srgbClr val="292929"/>
                </a:solidFill>
                <a:latin typeface="Arial"/>
                <a:ea typeface="Arial"/>
                <a:cs typeface="Arial"/>
                <a:sym typeface="Arial"/>
              </a:rPr>
              <a:t>train_test_split</a:t>
            </a:r>
            <a:r>
              <a:rPr lang="en-US" sz="1800">
                <a:solidFill>
                  <a:srgbClr val="292929"/>
                </a:solidFill>
                <a:latin typeface="Arial"/>
                <a:ea typeface="Arial"/>
                <a:cs typeface="Arial"/>
                <a:sym typeface="Arial"/>
              </a:rPr>
              <a:t> function with different values of the </a:t>
            </a:r>
            <a:r>
              <a:rPr b="1" i="1" lang="en-US" sz="1800">
                <a:solidFill>
                  <a:srgbClr val="292929"/>
                </a:solidFill>
                <a:latin typeface="Arial"/>
                <a:ea typeface="Arial"/>
                <a:cs typeface="Arial"/>
                <a:sym typeface="Arial"/>
              </a:rPr>
              <a:t>random_state </a:t>
            </a:r>
            <a:r>
              <a:rPr lang="en-US" sz="1800">
                <a:solidFill>
                  <a:srgbClr val="292929"/>
                </a:solidFill>
                <a:latin typeface="Arial"/>
                <a:ea typeface="Arial"/>
                <a:cs typeface="Arial"/>
                <a:sym typeface="Arial"/>
              </a:rPr>
              <a:t>hyperparameter, it provides different sets of observations for </a:t>
            </a:r>
            <a:r>
              <a:rPr b="1" i="1" lang="en-US" sz="1800">
                <a:solidFill>
                  <a:srgbClr val="292929"/>
                </a:solidFill>
                <a:latin typeface="Arial"/>
                <a:ea typeface="Arial"/>
                <a:cs typeface="Arial"/>
                <a:sym typeface="Arial"/>
              </a:rPr>
              <a:t>X_train</a:t>
            </a:r>
            <a:r>
              <a:rPr lang="en-US" sz="1800">
                <a:solidFill>
                  <a:srgbClr val="292929"/>
                </a:solidFill>
                <a:latin typeface="Arial"/>
                <a:ea typeface="Arial"/>
                <a:cs typeface="Arial"/>
                <a:sym typeface="Arial"/>
              </a:rPr>
              <a:t> and </a:t>
            </a:r>
            <a:r>
              <a:rPr b="1" i="1" lang="en-US" sz="1800">
                <a:solidFill>
                  <a:srgbClr val="292929"/>
                </a:solidFill>
                <a:latin typeface="Arial"/>
                <a:ea typeface="Arial"/>
                <a:cs typeface="Arial"/>
                <a:sym typeface="Arial"/>
              </a:rPr>
              <a:t>X_test</a:t>
            </a:r>
            <a:r>
              <a:rPr lang="en-US" sz="1800">
                <a:solidFill>
                  <a:srgbClr val="292929"/>
                </a:solidFill>
                <a:latin typeface="Arial"/>
                <a:ea typeface="Arial"/>
                <a:cs typeface="Arial"/>
                <a:sym typeface="Arial"/>
              </a:rPr>
              <a:t>. So, what value do we accept as the RMSE? Is it 824.33, 909.81, 794.15 or any other value? As a solution to that problem, one would suggest that we could train the model several times with different values of </a:t>
            </a:r>
            <a:r>
              <a:rPr b="1" i="1" lang="en-US" sz="1800">
                <a:solidFill>
                  <a:srgbClr val="292929"/>
                </a:solidFill>
                <a:latin typeface="Arial"/>
                <a:ea typeface="Arial"/>
                <a:cs typeface="Arial"/>
                <a:sym typeface="Arial"/>
              </a:rPr>
              <a:t>random_state </a:t>
            </a:r>
            <a:r>
              <a:rPr lang="en-US" sz="1800">
                <a:solidFill>
                  <a:srgbClr val="292929"/>
                </a:solidFill>
                <a:latin typeface="Arial"/>
                <a:ea typeface="Arial"/>
                <a:cs typeface="Arial"/>
                <a:sym typeface="Arial"/>
              </a:rPr>
              <a:t>and then get the average RMSE value. But instead of doing this manually, we can automate this process using the Scikit-learn </a:t>
            </a:r>
            <a:r>
              <a:rPr b="1" lang="en-US" sz="1800">
                <a:solidFill>
                  <a:srgbClr val="292929"/>
                </a:solidFill>
                <a:latin typeface="Arial"/>
                <a:ea typeface="Arial"/>
                <a:cs typeface="Arial"/>
                <a:sym typeface="Arial"/>
              </a:rPr>
              <a:t>cross_val_score</a:t>
            </a:r>
            <a:r>
              <a:rPr lang="en-US" sz="1800">
                <a:solidFill>
                  <a:srgbClr val="292929"/>
                </a:solidFill>
                <a:latin typeface="Arial"/>
                <a:ea typeface="Arial"/>
                <a:cs typeface="Arial"/>
                <a:sym typeface="Arial"/>
              </a:rPr>
              <a:t> function.</a:t>
            </a:r>
            <a:endParaRPr sz="1800">
              <a:solidFill>
                <a:schemeClr val="dk1"/>
              </a:solidFill>
              <a:latin typeface="Calibri"/>
              <a:ea typeface="Calibri"/>
              <a:cs typeface="Calibri"/>
              <a:sym typeface="Calibri"/>
            </a:endParaRPr>
          </a:p>
        </p:txBody>
      </p:sp>
      <p:pic>
        <p:nvPicPr>
          <p:cNvPr id="1142" name="Google Shape;1142;p195"/>
          <p:cNvPicPr preferRelativeResize="0"/>
          <p:nvPr/>
        </p:nvPicPr>
        <p:blipFill rotWithShape="1">
          <a:blip r:embed="rId3">
            <a:alphaModFix/>
          </a:blip>
          <a:srcRect b="0" l="0" r="0" t="0"/>
          <a:stretch/>
        </p:blipFill>
        <p:spPr>
          <a:xfrm>
            <a:off x="2185639" y="3657600"/>
            <a:ext cx="5657269" cy="2574653"/>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96"/>
          <p:cNvSpPr/>
          <p:nvPr/>
        </p:nvSpPr>
        <p:spPr>
          <a:xfrm>
            <a:off x="1605776" y="245328"/>
            <a:ext cx="8820614"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In k-fold cross-validation, we make an assumption that all observations in the dataset are nicely distributed in a way that the data are not biased. That is why we first shuffle the dataset using the </a:t>
            </a:r>
            <a:r>
              <a:rPr b="1" lang="en-US" sz="1800">
                <a:solidFill>
                  <a:srgbClr val="292929"/>
                </a:solidFill>
                <a:latin typeface="Arial"/>
                <a:ea typeface="Arial"/>
                <a:cs typeface="Arial"/>
                <a:sym typeface="Arial"/>
              </a:rPr>
              <a:t>shuffle</a:t>
            </a:r>
            <a:r>
              <a:rPr lang="en-US" sz="1800">
                <a:solidFill>
                  <a:srgbClr val="292929"/>
                </a:solidFill>
                <a:latin typeface="Arial"/>
                <a:ea typeface="Arial"/>
                <a:cs typeface="Arial"/>
                <a:sym typeface="Arial"/>
              </a:rPr>
              <a:t> function. Then we call the </a:t>
            </a:r>
            <a:r>
              <a:rPr b="1" lang="en-US" sz="1800">
                <a:solidFill>
                  <a:srgbClr val="292929"/>
                </a:solidFill>
                <a:latin typeface="Arial"/>
                <a:ea typeface="Arial"/>
                <a:cs typeface="Arial"/>
                <a:sym typeface="Arial"/>
              </a:rPr>
              <a:t>cross_val_score</a:t>
            </a:r>
            <a:r>
              <a:rPr lang="en-US" sz="1800">
                <a:solidFill>
                  <a:srgbClr val="292929"/>
                </a:solidFill>
                <a:latin typeface="Arial"/>
                <a:ea typeface="Arial"/>
                <a:cs typeface="Arial"/>
                <a:sym typeface="Arial"/>
              </a:rPr>
              <a:t> function. Note that we provide the whole dataset to this function. Here, we do not need to provide the split data as </a:t>
            </a:r>
            <a:r>
              <a:rPr b="1" i="1" lang="en-US" sz="1800">
                <a:solidFill>
                  <a:srgbClr val="292929"/>
                </a:solidFill>
                <a:latin typeface="Arial"/>
                <a:ea typeface="Arial"/>
                <a:cs typeface="Arial"/>
                <a:sym typeface="Arial"/>
              </a:rPr>
              <a:t>X_train</a:t>
            </a:r>
            <a:r>
              <a:rPr lang="en-US" sz="1800">
                <a:solidFill>
                  <a:srgbClr val="292929"/>
                </a:solidFill>
                <a:latin typeface="Arial"/>
                <a:ea typeface="Arial"/>
                <a:cs typeface="Arial"/>
                <a:sym typeface="Arial"/>
              </a:rPr>
              <a:t>, </a:t>
            </a:r>
            <a:r>
              <a:rPr b="1" i="1" lang="en-US" sz="1800">
                <a:solidFill>
                  <a:srgbClr val="292929"/>
                </a:solidFill>
                <a:latin typeface="Arial"/>
                <a:ea typeface="Arial"/>
                <a:cs typeface="Arial"/>
                <a:sym typeface="Arial"/>
              </a:rPr>
              <a:t>y_train</a:t>
            </a:r>
            <a:r>
              <a:rPr lang="en-US" sz="1800">
                <a:solidFill>
                  <a:srgbClr val="292929"/>
                </a:solidFill>
                <a:latin typeface="Arial"/>
                <a:ea typeface="Arial"/>
                <a:cs typeface="Arial"/>
                <a:sym typeface="Arial"/>
              </a:rPr>
              <a:t> because the splitting is done internally during the process. The </a:t>
            </a:r>
            <a:r>
              <a:rPr b="1" lang="en-US" sz="1800">
                <a:solidFill>
                  <a:srgbClr val="292929"/>
                </a:solidFill>
                <a:latin typeface="Arial"/>
                <a:ea typeface="Arial"/>
                <a:cs typeface="Arial"/>
                <a:sym typeface="Arial"/>
              </a:rPr>
              <a:t>cv </a:t>
            </a:r>
            <a:r>
              <a:rPr lang="en-US" sz="1800">
                <a:solidFill>
                  <a:srgbClr val="292929"/>
                </a:solidFill>
                <a:latin typeface="Arial"/>
                <a:ea typeface="Arial"/>
                <a:cs typeface="Arial"/>
                <a:sym typeface="Arial"/>
              </a:rPr>
              <a:t>hyperparameter represents the number of folds (here it is 5). By providing appropriate values to </a:t>
            </a:r>
            <a:r>
              <a:rPr b="1" i="1" lang="en-US" sz="1800">
                <a:solidFill>
                  <a:srgbClr val="292929"/>
                </a:solidFill>
                <a:latin typeface="Arial"/>
                <a:ea typeface="Arial"/>
                <a:cs typeface="Arial"/>
                <a:sym typeface="Arial"/>
              </a:rPr>
              <a:t>n_jobs</a:t>
            </a:r>
            <a:r>
              <a:rPr lang="en-US" sz="1800">
                <a:solidFill>
                  <a:srgbClr val="292929"/>
                </a:solidFill>
                <a:latin typeface="Arial"/>
                <a:ea typeface="Arial"/>
                <a:cs typeface="Arial"/>
                <a:sym typeface="Arial"/>
              </a:rPr>
              <a:t>, we can do parallel computations. We can distribute the evaluation of the different folds across multiple CPUs on our computer. If we set the </a:t>
            </a:r>
            <a:r>
              <a:rPr b="1" i="1" lang="en-US" sz="1800">
                <a:solidFill>
                  <a:srgbClr val="292929"/>
                </a:solidFill>
                <a:latin typeface="Arial"/>
                <a:ea typeface="Arial"/>
                <a:cs typeface="Arial"/>
                <a:sym typeface="Arial"/>
              </a:rPr>
              <a:t>n_jobs</a:t>
            </a:r>
            <a:r>
              <a:rPr lang="en-US" sz="1800">
                <a:solidFill>
                  <a:srgbClr val="292929"/>
                </a:solidFill>
                <a:latin typeface="Arial"/>
                <a:ea typeface="Arial"/>
                <a:cs typeface="Arial"/>
                <a:sym typeface="Arial"/>
              </a:rPr>
              <a:t> to 1, only one CPU will be used to evaluate the performances. However, by setting </a:t>
            </a:r>
            <a:r>
              <a:rPr b="1" i="1" lang="en-US" sz="1800">
                <a:solidFill>
                  <a:srgbClr val="292929"/>
                </a:solidFill>
                <a:latin typeface="Arial"/>
                <a:ea typeface="Arial"/>
                <a:cs typeface="Arial"/>
                <a:sym typeface="Arial"/>
              </a:rPr>
              <a:t>n_jobs=2</a:t>
            </a:r>
            <a:r>
              <a:rPr lang="en-US" sz="1800">
                <a:solidFill>
                  <a:srgbClr val="292929"/>
                </a:solidFill>
                <a:latin typeface="Arial"/>
                <a:ea typeface="Arial"/>
                <a:cs typeface="Arial"/>
                <a:sym typeface="Arial"/>
              </a:rPr>
              <a:t>, we could distribute the process of cross-validation to two CPUs. Finally, by setting </a:t>
            </a:r>
            <a:r>
              <a:rPr b="1" i="1" lang="en-US" sz="1800">
                <a:solidFill>
                  <a:srgbClr val="292929"/>
                </a:solidFill>
                <a:latin typeface="Arial"/>
                <a:ea typeface="Arial"/>
                <a:cs typeface="Arial"/>
                <a:sym typeface="Arial"/>
              </a:rPr>
              <a:t>n_jobs=-1</a:t>
            </a:r>
            <a:r>
              <a:rPr lang="en-US" sz="1800">
                <a:solidFill>
                  <a:srgbClr val="292929"/>
                </a:solidFill>
                <a:latin typeface="Arial"/>
                <a:ea typeface="Arial"/>
                <a:cs typeface="Arial"/>
                <a:sym typeface="Arial"/>
              </a:rPr>
              <a:t>, we can use all available CPUs on our computer to do the computation in parallel. </a:t>
            </a:r>
            <a:endParaRPr sz="1800">
              <a:solidFill>
                <a:schemeClr val="dk1"/>
              </a:solidFill>
              <a:latin typeface="Calibri"/>
              <a:ea typeface="Calibri"/>
              <a:cs typeface="Calibri"/>
              <a:sym typeface="Calibri"/>
            </a:endParaRPr>
          </a:p>
        </p:txBody>
      </p:sp>
      <p:sp>
        <p:nvSpPr>
          <p:cNvPr id="1148" name="Google Shape;1148;p196"/>
          <p:cNvSpPr/>
          <p:nvPr/>
        </p:nvSpPr>
        <p:spPr>
          <a:xfrm flipH="1">
            <a:off x="1605776" y="3890664"/>
            <a:ext cx="89878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This is a very effective way, especially when we have a large dataset and when we set </a:t>
            </a:r>
            <a:r>
              <a:rPr b="1" lang="en-US" sz="1800">
                <a:solidFill>
                  <a:srgbClr val="292929"/>
                </a:solidFill>
                <a:latin typeface="Arial"/>
                <a:ea typeface="Arial"/>
                <a:cs typeface="Arial"/>
                <a:sym typeface="Arial"/>
              </a:rPr>
              <a:t>cv</a:t>
            </a:r>
            <a:r>
              <a:rPr lang="en-US" sz="1800">
                <a:solidFill>
                  <a:srgbClr val="292929"/>
                </a:solidFill>
                <a:latin typeface="Arial"/>
                <a:ea typeface="Arial"/>
                <a:cs typeface="Arial"/>
                <a:sym typeface="Arial"/>
              </a:rPr>
              <a:t> to a large number, for example, 10.</a:t>
            </a:r>
            <a:endParaRPr sz="1800">
              <a:solidFill>
                <a:schemeClr val="dk1"/>
              </a:solidFill>
              <a:latin typeface="Calibri"/>
              <a:ea typeface="Calibri"/>
              <a:cs typeface="Calibri"/>
              <a:sym typeface="Calibri"/>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pic>
        <p:nvPicPr>
          <p:cNvPr descr="https://miro.medium.com/max/852/1*jV0KAk3OgKlY1tI_7FFKQw.png" id="1153" name="Google Shape;1153;p197"/>
          <p:cNvPicPr preferRelativeResize="0"/>
          <p:nvPr/>
        </p:nvPicPr>
        <p:blipFill rotWithShape="1">
          <a:blip r:embed="rId3">
            <a:alphaModFix/>
          </a:blip>
          <a:srcRect b="0" l="0" r="0" t="0"/>
          <a:stretch/>
        </p:blipFill>
        <p:spPr>
          <a:xfrm>
            <a:off x="2151643" y="639762"/>
            <a:ext cx="8115300" cy="5343526"/>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98"/>
          <p:cNvSpPr/>
          <p:nvPr/>
        </p:nvSpPr>
        <p:spPr>
          <a:xfrm>
            <a:off x="613316" y="1115122"/>
            <a:ext cx="11240429"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The general process of k-fold cross-validation for evaluating a model’s performance is:</a:t>
            </a:r>
            <a:endParaRPr/>
          </a:p>
          <a:p>
            <a:pPr indent="-114300" lvl="0" marL="0" marR="0" rtl="0" algn="l">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The whole dataset is </a:t>
            </a:r>
            <a:r>
              <a:rPr i="1" lang="en-US" sz="1800">
                <a:solidFill>
                  <a:srgbClr val="292929"/>
                </a:solidFill>
                <a:latin typeface="Arial"/>
                <a:ea typeface="Arial"/>
                <a:cs typeface="Arial"/>
                <a:sym typeface="Arial"/>
              </a:rPr>
              <a:t>randomly</a:t>
            </a:r>
            <a:r>
              <a:rPr lang="en-US" sz="1800">
                <a:solidFill>
                  <a:srgbClr val="292929"/>
                </a:solidFill>
                <a:latin typeface="Arial"/>
                <a:ea typeface="Arial"/>
                <a:cs typeface="Arial"/>
                <a:sym typeface="Arial"/>
              </a:rPr>
              <a:t> split into </a:t>
            </a:r>
            <a:r>
              <a:rPr i="1" lang="en-US" sz="1800">
                <a:solidFill>
                  <a:srgbClr val="292929"/>
                </a:solidFill>
                <a:latin typeface="Arial"/>
                <a:ea typeface="Arial"/>
                <a:cs typeface="Arial"/>
                <a:sym typeface="Arial"/>
              </a:rPr>
              <a:t>independent</a:t>
            </a:r>
            <a:r>
              <a:rPr lang="en-US" sz="1800">
                <a:solidFill>
                  <a:srgbClr val="292929"/>
                </a:solidFill>
                <a:latin typeface="Arial"/>
                <a:ea typeface="Arial"/>
                <a:cs typeface="Arial"/>
                <a:sym typeface="Arial"/>
              </a:rPr>
              <a:t> </a:t>
            </a:r>
            <a:r>
              <a:rPr b="1" lang="en-US" sz="1800">
                <a:solidFill>
                  <a:srgbClr val="292929"/>
                </a:solidFill>
                <a:latin typeface="Arial"/>
                <a:ea typeface="Arial"/>
                <a:cs typeface="Arial"/>
                <a:sym typeface="Arial"/>
              </a:rPr>
              <a:t>k-folds</a:t>
            </a:r>
            <a:r>
              <a:rPr lang="en-US" sz="1800">
                <a:solidFill>
                  <a:srgbClr val="292929"/>
                </a:solidFill>
                <a:latin typeface="Arial"/>
                <a:ea typeface="Arial"/>
                <a:cs typeface="Arial"/>
                <a:sym typeface="Arial"/>
              </a:rPr>
              <a:t> </a:t>
            </a:r>
            <a:r>
              <a:rPr i="1" lang="en-US" sz="1800">
                <a:solidFill>
                  <a:srgbClr val="292929"/>
                </a:solidFill>
                <a:latin typeface="Arial"/>
                <a:ea typeface="Arial"/>
                <a:cs typeface="Arial"/>
                <a:sym typeface="Arial"/>
              </a:rPr>
              <a:t>without replacement</a:t>
            </a:r>
            <a:r>
              <a:rPr lang="en-US" sz="1800">
                <a:solidFill>
                  <a:srgbClr val="292929"/>
                </a:solidFill>
                <a:latin typeface="Arial"/>
                <a:ea typeface="Arial"/>
                <a:cs typeface="Arial"/>
                <a:sym typeface="Arial"/>
              </a:rPr>
              <a:t>.</a:t>
            </a:r>
            <a:endParaRPr/>
          </a:p>
          <a:p>
            <a:pPr indent="-114300" lvl="0" marL="0" marR="0" rtl="0" algn="l">
              <a:spcBef>
                <a:spcPts val="0"/>
              </a:spcBef>
              <a:spcAft>
                <a:spcPts val="0"/>
              </a:spcAft>
              <a:buClr>
                <a:srgbClr val="292929"/>
              </a:buClr>
              <a:buSzPts val="1800"/>
              <a:buFont typeface="Arial"/>
              <a:buChar char="•"/>
            </a:pPr>
            <a:r>
              <a:rPr b="1" lang="en-US" sz="1800">
                <a:solidFill>
                  <a:srgbClr val="292929"/>
                </a:solidFill>
                <a:latin typeface="Arial"/>
                <a:ea typeface="Arial"/>
                <a:cs typeface="Arial"/>
                <a:sym typeface="Arial"/>
              </a:rPr>
              <a:t>k-1 folds</a:t>
            </a:r>
            <a:r>
              <a:rPr lang="en-US" sz="1800">
                <a:solidFill>
                  <a:srgbClr val="292929"/>
                </a:solidFill>
                <a:latin typeface="Arial"/>
                <a:ea typeface="Arial"/>
                <a:cs typeface="Arial"/>
                <a:sym typeface="Arial"/>
              </a:rPr>
              <a:t> are used for the model training and one fold is used for performance evaluation.</a:t>
            </a:r>
            <a:endParaRPr/>
          </a:p>
          <a:p>
            <a:pPr indent="-114300" lvl="0" marL="0" marR="0" rtl="0" algn="l">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This procedure is repeated </a:t>
            </a:r>
            <a:r>
              <a:rPr b="1" lang="en-US" sz="1800">
                <a:solidFill>
                  <a:srgbClr val="292929"/>
                </a:solidFill>
                <a:latin typeface="Arial"/>
                <a:ea typeface="Arial"/>
                <a:cs typeface="Arial"/>
                <a:sym typeface="Arial"/>
              </a:rPr>
              <a:t>k times</a:t>
            </a:r>
            <a:r>
              <a:rPr lang="en-US" sz="1800">
                <a:solidFill>
                  <a:srgbClr val="292929"/>
                </a:solidFill>
                <a:latin typeface="Arial"/>
                <a:ea typeface="Arial"/>
                <a:cs typeface="Arial"/>
                <a:sym typeface="Arial"/>
              </a:rPr>
              <a:t> (iterations) so that we obtain </a:t>
            </a:r>
            <a:r>
              <a:rPr b="1" lang="en-US" sz="1800">
                <a:solidFill>
                  <a:srgbClr val="292929"/>
                </a:solidFill>
                <a:latin typeface="Arial"/>
                <a:ea typeface="Arial"/>
                <a:cs typeface="Arial"/>
                <a:sym typeface="Arial"/>
              </a:rPr>
              <a:t>k number </a:t>
            </a:r>
            <a:r>
              <a:rPr lang="en-US" sz="1800">
                <a:solidFill>
                  <a:srgbClr val="292929"/>
                </a:solidFill>
                <a:latin typeface="Arial"/>
                <a:ea typeface="Arial"/>
                <a:cs typeface="Arial"/>
                <a:sym typeface="Arial"/>
              </a:rPr>
              <a:t>of performance estimates (e.g. MSE) for each iteration.</a:t>
            </a:r>
            <a:endParaRPr/>
          </a:p>
          <a:p>
            <a:pPr indent="-114300" lvl="0" marL="0" marR="0" rtl="0" algn="l">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Then we get the mean of </a:t>
            </a:r>
            <a:r>
              <a:rPr b="1" lang="en-US" sz="1800">
                <a:solidFill>
                  <a:srgbClr val="292929"/>
                </a:solidFill>
                <a:latin typeface="Arial"/>
                <a:ea typeface="Arial"/>
                <a:cs typeface="Arial"/>
                <a:sym typeface="Arial"/>
              </a:rPr>
              <a:t>k number </a:t>
            </a:r>
            <a:r>
              <a:rPr lang="en-US" sz="1800">
                <a:solidFill>
                  <a:srgbClr val="292929"/>
                </a:solidFill>
                <a:latin typeface="Arial"/>
                <a:ea typeface="Arial"/>
                <a:cs typeface="Arial"/>
                <a:sym typeface="Arial"/>
              </a:rPr>
              <a:t>of performance estimates (e.g. MSE).</a:t>
            </a:r>
            <a:endParaRPr/>
          </a:p>
          <a:p>
            <a:pPr indent="0" lvl="0" marL="0" marR="0" rtl="0" algn="l">
              <a:spcBef>
                <a:spcPts val="0"/>
              </a:spcBef>
              <a:spcAft>
                <a:spcPts val="0"/>
              </a:spcAft>
              <a:buNone/>
            </a:pPr>
            <a:r>
              <a:rPr b="1" lang="en-US" sz="1800">
                <a:solidFill>
                  <a:srgbClr val="292929"/>
                </a:solidFill>
                <a:latin typeface="Arial"/>
                <a:ea typeface="Arial"/>
                <a:cs typeface="Arial"/>
                <a:sym typeface="Arial"/>
              </a:rPr>
              <a:t>Remark 1: </a:t>
            </a:r>
            <a:r>
              <a:rPr lang="en-US" sz="1800">
                <a:solidFill>
                  <a:srgbClr val="292929"/>
                </a:solidFill>
                <a:latin typeface="Arial"/>
                <a:ea typeface="Arial"/>
                <a:cs typeface="Arial"/>
                <a:sym typeface="Arial"/>
              </a:rPr>
              <a:t>The splitting process is done without replacement. So, each observation will be used for training and validation exactly once.</a:t>
            </a:r>
            <a:endParaRPr/>
          </a:p>
          <a:p>
            <a:pPr indent="0" lvl="0" marL="0" marR="0" rtl="0" algn="l">
              <a:spcBef>
                <a:spcPts val="0"/>
              </a:spcBef>
              <a:spcAft>
                <a:spcPts val="0"/>
              </a:spcAft>
              <a:buNone/>
            </a:pPr>
            <a:r>
              <a:rPr b="1" lang="en-US" sz="1800">
                <a:solidFill>
                  <a:srgbClr val="292929"/>
                </a:solidFill>
                <a:latin typeface="Arial"/>
                <a:ea typeface="Arial"/>
                <a:cs typeface="Arial"/>
                <a:sym typeface="Arial"/>
              </a:rPr>
              <a:t>Remark 2:</a:t>
            </a:r>
            <a:r>
              <a:rPr lang="en-US" sz="1800">
                <a:solidFill>
                  <a:srgbClr val="292929"/>
                </a:solidFill>
                <a:latin typeface="Arial"/>
                <a:ea typeface="Arial"/>
                <a:cs typeface="Arial"/>
                <a:sym typeface="Arial"/>
              </a:rPr>
              <a:t> Good standard values for </a:t>
            </a:r>
            <a:r>
              <a:rPr b="1" i="1" lang="en-US" sz="1800">
                <a:solidFill>
                  <a:srgbClr val="292929"/>
                </a:solidFill>
                <a:latin typeface="Arial"/>
                <a:ea typeface="Arial"/>
                <a:cs typeface="Arial"/>
                <a:sym typeface="Arial"/>
              </a:rPr>
              <a:t>k</a:t>
            </a:r>
            <a:r>
              <a:rPr lang="en-US" sz="1800">
                <a:solidFill>
                  <a:srgbClr val="292929"/>
                </a:solidFill>
                <a:latin typeface="Arial"/>
                <a:ea typeface="Arial"/>
                <a:cs typeface="Arial"/>
                <a:sym typeface="Arial"/>
              </a:rPr>
              <a:t> in k-fold cross-validation are 5 and 10. However, the value of </a:t>
            </a:r>
            <a:r>
              <a:rPr b="1" i="1" lang="en-US" sz="1800">
                <a:solidFill>
                  <a:srgbClr val="292929"/>
                </a:solidFill>
                <a:latin typeface="Arial"/>
                <a:ea typeface="Arial"/>
                <a:cs typeface="Arial"/>
                <a:sym typeface="Arial"/>
              </a:rPr>
              <a:t>k </a:t>
            </a:r>
            <a:r>
              <a:rPr lang="en-US" sz="1800">
                <a:solidFill>
                  <a:srgbClr val="292929"/>
                </a:solidFill>
                <a:latin typeface="Arial"/>
                <a:ea typeface="Arial"/>
                <a:cs typeface="Arial"/>
                <a:sym typeface="Arial"/>
              </a:rPr>
              <a:t>depends on the size of the dataset. For small datasets, we can use higher values for </a:t>
            </a:r>
            <a:r>
              <a:rPr b="1" i="1" lang="en-US" sz="1800">
                <a:solidFill>
                  <a:srgbClr val="292929"/>
                </a:solidFill>
                <a:latin typeface="Arial"/>
                <a:ea typeface="Arial"/>
                <a:cs typeface="Arial"/>
                <a:sym typeface="Arial"/>
              </a:rPr>
              <a:t>k</a:t>
            </a:r>
            <a:r>
              <a:rPr lang="en-US" sz="1800">
                <a:solidFill>
                  <a:srgbClr val="292929"/>
                </a:solidFill>
                <a:latin typeface="Arial"/>
                <a:ea typeface="Arial"/>
                <a:cs typeface="Arial"/>
                <a:sym typeface="Arial"/>
              </a:rPr>
              <a:t>. However, larger values of </a:t>
            </a:r>
            <a:r>
              <a:rPr b="1" i="1" lang="en-US" sz="1800">
                <a:solidFill>
                  <a:srgbClr val="292929"/>
                </a:solidFill>
                <a:latin typeface="Arial"/>
                <a:ea typeface="Arial"/>
                <a:cs typeface="Arial"/>
                <a:sym typeface="Arial"/>
              </a:rPr>
              <a:t>k</a:t>
            </a:r>
            <a:r>
              <a:rPr lang="en-US" sz="1800">
                <a:solidFill>
                  <a:srgbClr val="292929"/>
                </a:solidFill>
                <a:latin typeface="Arial"/>
                <a:ea typeface="Arial"/>
                <a:cs typeface="Arial"/>
                <a:sym typeface="Arial"/>
              </a:rPr>
              <a:t> will also increase the runtime of the cross-validation algorithm and the computational cost.</a:t>
            </a:r>
            <a:endParaRPr/>
          </a:p>
          <a:p>
            <a:pPr indent="0" lvl="0" marL="0" marR="0" rtl="0" algn="l">
              <a:spcBef>
                <a:spcPts val="0"/>
              </a:spcBef>
              <a:spcAft>
                <a:spcPts val="0"/>
              </a:spcAft>
              <a:buNone/>
            </a:pPr>
            <a:r>
              <a:rPr b="1" lang="en-US" sz="1800">
                <a:solidFill>
                  <a:srgbClr val="292929"/>
                </a:solidFill>
                <a:latin typeface="Arial"/>
                <a:ea typeface="Arial"/>
                <a:cs typeface="Arial"/>
                <a:sym typeface="Arial"/>
              </a:rPr>
              <a:t>Remark 3:</a:t>
            </a:r>
            <a:r>
              <a:rPr lang="en-US" sz="1800">
                <a:solidFill>
                  <a:srgbClr val="292929"/>
                </a:solidFill>
                <a:latin typeface="Arial"/>
                <a:ea typeface="Arial"/>
                <a:cs typeface="Arial"/>
                <a:sym typeface="Arial"/>
              </a:rPr>
              <a:t> When </a:t>
            </a:r>
            <a:r>
              <a:rPr b="1" i="1" lang="en-US" sz="1800">
                <a:solidFill>
                  <a:srgbClr val="292929"/>
                </a:solidFill>
                <a:latin typeface="Arial"/>
                <a:ea typeface="Arial"/>
                <a:cs typeface="Arial"/>
                <a:sym typeface="Arial"/>
              </a:rPr>
              <a:t>k=5</a:t>
            </a:r>
            <a:r>
              <a:rPr lang="en-US" sz="1800">
                <a:solidFill>
                  <a:srgbClr val="292929"/>
                </a:solidFill>
                <a:latin typeface="Arial"/>
                <a:ea typeface="Arial"/>
                <a:cs typeface="Arial"/>
                <a:sym typeface="Arial"/>
              </a:rPr>
              <a:t>, 20% of the test set is held back each time. When </a:t>
            </a:r>
            <a:r>
              <a:rPr b="1" i="1" lang="en-US" sz="1800">
                <a:solidFill>
                  <a:srgbClr val="292929"/>
                </a:solidFill>
                <a:latin typeface="Arial"/>
                <a:ea typeface="Arial"/>
                <a:cs typeface="Arial"/>
                <a:sym typeface="Arial"/>
              </a:rPr>
              <a:t>k=10</a:t>
            </a:r>
            <a:r>
              <a:rPr lang="en-US" sz="1800">
                <a:solidFill>
                  <a:srgbClr val="292929"/>
                </a:solidFill>
                <a:latin typeface="Arial"/>
                <a:ea typeface="Arial"/>
                <a:cs typeface="Arial"/>
                <a:sym typeface="Arial"/>
              </a:rPr>
              <a:t>, 10% of the test set is held back each time and so on…</a:t>
            </a:r>
            <a:endParaRPr/>
          </a:p>
          <a:p>
            <a:pPr indent="0" lvl="0" marL="0" marR="0" rtl="0" algn="l">
              <a:spcBef>
                <a:spcPts val="0"/>
              </a:spcBef>
              <a:spcAft>
                <a:spcPts val="0"/>
              </a:spcAft>
              <a:buNone/>
            </a:pPr>
            <a:r>
              <a:rPr b="1" lang="en-US" sz="1800">
                <a:solidFill>
                  <a:srgbClr val="292929"/>
                </a:solidFill>
                <a:latin typeface="Arial"/>
                <a:ea typeface="Arial"/>
                <a:cs typeface="Arial"/>
                <a:sym typeface="Arial"/>
              </a:rPr>
              <a:t>Remark 4: </a:t>
            </a:r>
            <a:r>
              <a:rPr lang="en-US" sz="1800">
                <a:solidFill>
                  <a:srgbClr val="292929"/>
                </a:solidFill>
                <a:latin typeface="Arial"/>
                <a:ea typeface="Arial"/>
                <a:cs typeface="Arial"/>
                <a:sym typeface="Arial"/>
              </a:rPr>
              <a:t>A special case of k-fold cross-validation is the </a:t>
            </a:r>
            <a:r>
              <a:rPr b="1" lang="en-US" sz="1800">
                <a:solidFill>
                  <a:srgbClr val="292929"/>
                </a:solidFill>
                <a:latin typeface="Arial"/>
                <a:ea typeface="Arial"/>
                <a:cs typeface="Arial"/>
                <a:sym typeface="Arial"/>
              </a:rPr>
              <a:t>Leave-one-out cross-validation (LOOCV)</a:t>
            </a:r>
            <a:r>
              <a:rPr lang="en-US" sz="1800">
                <a:solidFill>
                  <a:srgbClr val="292929"/>
                </a:solidFill>
                <a:latin typeface="Arial"/>
                <a:ea typeface="Arial"/>
                <a:cs typeface="Arial"/>
                <a:sym typeface="Arial"/>
              </a:rPr>
              <a:t> method in which we set </a:t>
            </a:r>
            <a:r>
              <a:rPr b="1" i="1" lang="en-US" sz="1800">
                <a:solidFill>
                  <a:srgbClr val="292929"/>
                </a:solidFill>
                <a:latin typeface="Arial"/>
                <a:ea typeface="Arial"/>
                <a:cs typeface="Arial"/>
                <a:sym typeface="Arial"/>
              </a:rPr>
              <a:t>k=n</a:t>
            </a:r>
            <a:r>
              <a:rPr lang="en-US" sz="1800">
                <a:solidFill>
                  <a:srgbClr val="292929"/>
                </a:solidFill>
                <a:latin typeface="Arial"/>
                <a:ea typeface="Arial"/>
                <a:cs typeface="Arial"/>
                <a:sym typeface="Arial"/>
              </a:rPr>
              <a:t> (number of observations in the dataset). Only one training sample is used for testing during each iteration. This method is very useful when working with very small datasets.</a:t>
            </a:r>
            <a:endParaRPr b="0" i="0" sz="1800">
              <a:solidFill>
                <a:srgbClr val="292929"/>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Stratified K Fold Cross Validation</a:t>
            </a:r>
            <a:endParaRPr/>
          </a:p>
        </p:txBody>
      </p:sp>
      <p:sp>
        <p:nvSpPr>
          <p:cNvPr id="1164" name="Google Shape;1164;p1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stratified sampling, The training_set consists of 64 negative class{0} ( 80% 0f 80 ) and 16 positive class {1} ( 80% of 20 ) i.e. 64{0}+16{1}=80 samples in training_set which represents the original dataset in equal proportion and similarly test_set consists of 16 negative class {0} ( 20% of 80 ) and 4 positive class{1} ( 20% of 20 ) i.e. 16{0}+4{1}=20 samples in test_set which also represents the entire dataset in equal proportion.This type of train-test-split results in good accuracy.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History and Evolution</a:t>
            </a:r>
            <a:endParaRPr/>
          </a:p>
        </p:txBody>
      </p:sp>
      <p:sp>
        <p:nvSpPr>
          <p:cNvPr id="90" name="Google Shape;90;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2060"/>
              </a:buClr>
              <a:buSzPts val="3600"/>
              <a:buChar char="•"/>
            </a:pPr>
            <a:r>
              <a:rPr lang="en-US" sz="3600">
                <a:solidFill>
                  <a:srgbClr val="002060"/>
                </a:solidFill>
              </a:rPr>
              <a:t>Machine learning is a subset of Artificial Intelligence (AI), so let’s first understand what AI is and where machine learning fits within its wider umbrella. AI is a broad term that aims at using data to offer solutions to existing problems. It is the science and engineering of replicating, even surpassing human level intelligence in machines. That means observe or read, learn, sense, and experience.</a:t>
            </a:r>
            <a:endParaRPr sz="3600">
              <a:solidFill>
                <a:srgbClr val="00206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p:nvPr/>
        </p:nvSpPr>
        <p:spPr>
          <a:xfrm>
            <a:off x="309282" y="215154"/>
            <a:ext cx="11882718"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2060"/>
                </a:solidFill>
                <a:latin typeface="Calibri"/>
                <a:ea typeface="Calibri"/>
                <a:cs typeface="Calibri"/>
                <a:sym typeface="Calibri"/>
              </a:rPr>
              <a:t>Data from different sources “as-is” is the raw data and when we apply business logic to process the raw data, the outcome is information (processed data). Further insight is derived from information. The process of converting raw data into information into insight with a business context to address a particular business problem is an important aspect of feature engineering. </a:t>
            </a:r>
            <a:endParaRPr/>
          </a:p>
          <a:p>
            <a:pPr indent="0" lvl="0" marL="0" marR="0" rtl="0" algn="l">
              <a:spcBef>
                <a:spcPts val="0"/>
              </a:spcBef>
              <a:spcAft>
                <a:spcPts val="0"/>
              </a:spcAft>
              <a:buNone/>
            </a:pPr>
            <a:r>
              <a:t/>
            </a:r>
            <a:endParaRPr sz="2400">
              <a:solidFill>
                <a:srgbClr val="002060"/>
              </a:solidFill>
              <a:latin typeface="Calibri"/>
              <a:ea typeface="Calibri"/>
              <a:cs typeface="Calibri"/>
              <a:sym typeface="Calibri"/>
            </a:endParaRPr>
          </a:p>
          <a:p>
            <a:pPr indent="0" lvl="0" marL="0" marR="0" rtl="0" algn="l">
              <a:spcBef>
                <a:spcPts val="0"/>
              </a:spcBef>
              <a:spcAft>
                <a:spcPts val="0"/>
              </a:spcAft>
              <a:buNone/>
            </a:pPr>
            <a:r>
              <a:t/>
            </a:r>
            <a:endParaRPr sz="2400">
              <a:solidFill>
                <a:srgbClr val="002060"/>
              </a:solidFill>
              <a:latin typeface="Calibri"/>
              <a:ea typeface="Calibri"/>
              <a:cs typeface="Calibri"/>
              <a:sym typeface="Calibri"/>
            </a:endParaRPr>
          </a:p>
          <a:p>
            <a:pPr indent="0" lvl="0" marL="0" marR="0" rtl="0" algn="l">
              <a:spcBef>
                <a:spcPts val="0"/>
              </a:spcBef>
              <a:spcAft>
                <a:spcPts val="0"/>
              </a:spcAft>
              <a:buNone/>
            </a:pPr>
            <a:r>
              <a:t/>
            </a:r>
            <a:endParaRPr sz="2400">
              <a:solidFill>
                <a:srgbClr val="002060"/>
              </a:solidFill>
              <a:latin typeface="Calibri"/>
              <a:ea typeface="Calibri"/>
              <a:cs typeface="Calibri"/>
              <a:sym typeface="Calibri"/>
            </a:endParaRPr>
          </a:p>
          <a:p>
            <a:pPr indent="0" lvl="0" marL="0" marR="0" rtl="0" algn="l">
              <a:spcBef>
                <a:spcPts val="0"/>
              </a:spcBef>
              <a:spcAft>
                <a:spcPts val="0"/>
              </a:spcAft>
              <a:buNone/>
            </a:pPr>
            <a:r>
              <a:rPr lang="en-US" sz="2400">
                <a:solidFill>
                  <a:srgbClr val="002060"/>
                </a:solidFill>
                <a:latin typeface="Calibri"/>
                <a:ea typeface="Calibri"/>
                <a:cs typeface="Calibri"/>
                <a:sym typeface="Calibri"/>
              </a:rPr>
              <a:t>The output of feature engineering is a clean and meaningful set of features that can be consumed by algorithms to identify patterns and build a machine learning model, which can further be applied on unseen data to predict the possible outcome. In order to have an efficient machine learning system, often feature optimization is carried out to reduce the feature dimension and retain only the important/meaningful features that will reduce the computation time and improve prediction performance. Note that machine learning model building is an iterative process. </a:t>
            </a:r>
            <a:endParaRPr sz="2400">
              <a:solidFill>
                <a:srgbClr val="002060"/>
              </a:solidFill>
              <a:latin typeface="Calibri"/>
              <a:ea typeface="Calibri"/>
              <a:cs typeface="Calibri"/>
              <a:sym typeface="Calibri"/>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200"/>
          <p:cNvSpPr/>
          <p:nvPr/>
        </p:nvSpPr>
        <p:spPr>
          <a:xfrm>
            <a:off x="457200" y="390293"/>
            <a:ext cx="114076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73239"/>
                </a:solidFill>
                <a:latin typeface="Arial"/>
                <a:ea typeface="Arial"/>
                <a:cs typeface="Arial"/>
                <a:sym typeface="Arial"/>
              </a:rPr>
              <a:t>Stratified k-fold cross-validation is same as just k-fold cross-validation, But in Stratified k-fold cross-validation, it does stratified sampling instead of random sampling.</a:t>
            </a:r>
            <a:endParaRPr sz="1800">
              <a:solidFill>
                <a:schemeClr val="dk1"/>
              </a:solidFill>
              <a:latin typeface="Calibri"/>
              <a:ea typeface="Calibri"/>
              <a:cs typeface="Calibri"/>
              <a:sym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201"/>
          <p:cNvSpPr/>
          <p:nvPr/>
        </p:nvSpPr>
        <p:spPr>
          <a:xfrm>
            <a:off x="2787805" y="301083"/>
            <a:ext cx="42340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92929"/>
                </a:solidFill>
                <a:latin typeface="Arial"/>
                <a:ea typeface="Arial"/>
                <a:cs typeface="Arial"/>
                <a:sym typeface="Arial"/>
              </a:rPr>
              <a:t>Hyperparameter</a:t>
            </a:r>
            <a:endParaRPr b="0" i="0" sz="1800">
              <a:solidFill>
                <a:srgbClr val="292929"/>
              </a:solidFill>
              <a:latin typeface="Arial"/>
              <a:ea typeface="Arial"/>
              <a:cs typeface="Arial"/>
              <a:sym typeface="Arial"/>
            </a:endParaRPr>
          </a:p>
        </p:txBody>
      </p:sp>
      <p:sp>
        <p:nvSpPr>
          <p:cNvPr id="1175" name="Google Shape;1175;p201"/>
          <p:cNvSpPr/>
          <p:nvPr/>
        </p:nvSpPr>
        <p:spPr>
          <a:xfrm>
            <a:off x="568712" y="1115123"/>
            <a:ext cx="11173522"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A machine learning model has multiple parameters that are not trained by the training set. These parameters control the accuracy of the model. Therefore, the hyperparameters are particularly important in a data science project.</a:t>
            </a:r>
            <a:endParaRPr/>
          </a:p>
          <a:p>
            <a:pPr indent="0" lvl="0" marL="0" marR="0" rtl="0" algn="l">
              <a:spcBef>
                <a:spcPts val="0"/>
              </a:spcBef>
              <a:spcAft>
                <a:spcPts val="0"/>
              </a:spcAft>
              <a:buNone/>
            </a:pPr>
            <a:r>
              <a:rPr lang="en-US" sz="1800">
                <a:solidFill>
                  <a:srgbClr val="292929"/>
                </a:solidFill>
                <a:latin typeface="Arial"/>
                <a:ea typeface="Arial"/>
                <a:cs typeface="Arial"/>
                <a:sym typeface="Arial"/>
              </a:rPr>
              <a:t>The hyperparameters are configured up-front and are provided by the caller of the model before the model is trained.</a:t>
            </a:r>
            <a:endParaRPr/>
          </a:p>
          <a:p>
            <a:pPr indent="0" lvl="0" marL="0" marR="0" rtl="0" algn="l">
              <a:spcBef>
                <a:spcPts val="0"/>
              </a:spcBef>
              <a:spcAft>
                <a:spcPts val="0"/>
              </a:spcAft>
              <a:buNone/>
            </a:pPr>
            <a:r>
              <a:t/>
            </a:r>
            <a:endParaRPr sz="1800">
              <a:solidFill>
                <a:srgbClr val="292929"/>
              </a:solidFill>
              <a:latin typeface="Arial"/>
              <a:ea typeface="Arial"/>
              <a:cs typeface="Arial"/>
              <a:sym typeface="Arial"/>
            </a:endParaRPr>
          </a:p>
          <a:p>
            <a:pPr indent="0" lvl="0" marL="0" marR="0" rtl="0" algn="l">
              <a:spcBef>
                <a:spcPts val="0"/>
              </a:spcBef>
              <a:spcAft>
                <a:spcPts val="0"/>
              </a:spcAft>
              <a:buNone/>
            </a:pPr>
            <a:r>
              <a:t/>
            </a:r>
            <a:endParaRPr sz="1800">
              <a:solidFill>
                <a:srgbClr val="292929"/>
              </a:solidFill>
              <a:latin typeface="Arial"/>
              <a:ea typeface="Arial"/>
              <a:cs typeface="Arial"/>
              <a:sym typeface="Arial"/>
            </a:endParaRPr>
          </a:p>
          <a:p>
            <a:pPr indent="0" lvl="0" marL="0" marR="0" rtl="0" algn="l">
              <a:spcBef>
                <a:spcPts val="0"/>
              </a:spcBef>
              <a:spcAft>
                <a:spcPts val="0"/>
              </a:spcAft>
              <a:buNone/>
            </a:pPr>
            <a:r>
              <a:rPr lang="en-US" sz="1800">
                <a:solidFill>
                  <a:srgbClr val="292929"/>
                </a:solidFill>
                <a:latin typeface="Arial"/>
                <a:ea typeface="Arial"/>
                <a:cs typeface="Arial"/>
                <a:sym typeface="Arial"/>
              </a:rPr>
              <a:t>As an instance, the learning rate of a neural network is a hyperparameter because it is set by the caller before the training data is fed to the model. On the other hand, the weights of a neural network are not its hyperparameters because they are trained by the training dataset.</a:t>
            </a:r>
            <a:endParaRPr/>
          </a:p>
          <a:p>
            <a:pPr indent="0" lvl="0" marL="0" marR="0" rtl="0" algn="l">
              <a:spcBef>
                <a:spcPts val="0"/>
              </a:spcBef>
              <a:spcAft>
                <a:spcPts val="0"/>
              </a:spcAft>
              <a:buNone/>
            </a:pPr>
            <a:r>
              <a:t/>
            </a:r>
            <a:endParaRPr sz="1800">
              <a:solidFill>
                <a:srgbClr val="292929"/>
              </a:solidFill>
              <a:latin typeface="Arial"/>
              <a:ea typeface="Arial"/>
              <a:cs typeface="Arial"/>
              <a:sym typeface="Arial"/>
            </a:endParaRPr>
          </a:p>
          <a:p>
            <a:pPr indent="0" lvl="0" marL="0" marR="0" rtl="0" algn="l">
              <a:spcBef>
                <a:spcPts val="0"/>
              </a:spcBef>
              <a:spcAft>
                <a:spcPts val="0"/>
              </a:spcAft>
              <a:buNone/>
            </a:pPr>
            <a:r>
              <a:t/>
            </a:r>
            <a:endParaRPr sz="1800">
              <a:solidFill>
                <a:srgbClr val="292929"/>
              </a:solidFill>
              <a:latin typeface="Arial"/>
              <a:ea typeface="Arial"/>
              <a:cs typeface="Arial"/>
              <a:sym typeface="Arial"/>
            </a:endParaRPr>
          </a:p>
          <a:p>
            <a:pPr indent="0" lvl="0" marL="0" marR="0" rtl="0" algn="l">
              <a:spcBef>
                <a:spcPts val="0"/>
              </a:spcBef>
              <a:spcAft>
                <a:spcPts val="0"/>
              </a:spcAft>
              <a:buNone/>
            </a:pPr>
            <a:r>
              <a:rPr lang="en-US" sz="1800">
                <a:solidFill>
                  <a:srgbClr val="292929"/>
                </a:solidFill>
                <a:latin typeface="Arial"/>
                <a:ea typeface="Arial"/>
                <a:cs typeface="Arial"/>
                <a:sym typeface="Arial"/>
              </a:rPr>
              <a:t>Furthermore, consider the Support Vector Classification (SVC) model which is used to classify data sets. There are a number of hyperparameters that the model requires.</a:t>
            </a:r>
            <a:endParaRPr b="0" i="0" sz="1800">
              <a:solidFill>
                <a:srgbClr val="292929"/>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202"/>
          <p:cNvSpPr/>
          <p:nvPr/>
        </p:nvSpPr>
        <p:spPr>
          <a:xfrm>
            <a:off x="1215483" y="724829"/>
            <a:ext cx="10976517" cy="2862322"/>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292929"/>
              </a:buClr>
              <a:buSzPts val="1800"/>
              <a:buFont typeface="Calibri"/>
              <a:buAutoNum type="arabicPeriod"/>
            </a:pPr>
            <a:r>
              <a:rPr b="1" lang="en-US" sz="1800">
                <a:solidFill>
                  <a:srgbClr val="292929"/>
                </a:solidFill>
                <a:latin typeface="Arial"/>
                <a:ea typeface="Arial"/>
                <a:cs typeface="Arial"/>
                <a:sym typeface="Arial"/>
              </a:rPr>
              <a:t>C:</a:t>
            </a:r>
            <a:r>
              <a:rPr lang="en-US" sz="1800">
                <a:solidFill>
                  <a:srgbClr val="292929"/>
                </a:solidFill>
                <a:latin typeface="Arial"/>
                <a:ea typeface="Arial"/>
                <a:cs typeface="Arial"/>
                <a:sym typeface="Arial"/>
              </a:rPr>
              <a:t> This is a regulisation parameter</a:t>
            </a:r>
            <a:endParaRPr/>
          </a:p>
          <a:p>
            <a:pPr indent="0" lvl="0" marL="0" marR="0" rtl="0" algn="l">
              <a:spcBef>
                <a:spcPts val="0"/>
              </a:spcBef>
              <a:spcAft>
                <a:spcPts val="0"/>
              </a:spcAft>
              <a:buClr>
                <a:schemeClr val="dk1"/>
              </a:buClr>
              <a:buSzPts val="1800"/>
              <a:buFont typeface="Calibri"/>
              <a:buNone/>
            </a:pPr>
            <a:r>
              <a:t/>
            </a:r>
            <a:endParaRPr sz="1800">
              <a:solidFill>
                <a:srgbClr val="292929"/>
              </a:solidFill>
              <a:latin typeface="Arial"/>
              <a:ea typeface="Arial"/>
              <a:cs typeface="Arial"/>
              <a:sym typeface="Arial"/>
            </a:endParaRPr>
          </a:p>
          <a:p>
            <a:pPr indent="-114300" lvl="0" marL="0" marR="0" rtl="0" algn="l">
              <a:spcBef>
                <a:spcPts val="0"/>
              </a:spcBef>
              <a:spcAft>
                <a:spcPts val="0"/>
              </a:spcAft>
              <a:buClr>
                <a:srgbClr val="292929"/>
              </a:buClr>
              <a:buSzPts val="1800"/>
              <a:buFont typeface="Calibri"/>
              <a:buAutoNum type="arabicPeriod"/>
            </a:pPr>
            <a:r>
              <a:rPr b="1" lang="en-US" sz="1800">
                <a:solidFill>
                  <a:srgbClr val="292929"/>
                </a:solidFill>
                <a:latin typeface="Arial"/>
                <a:ea typeface="Arial"/>
                <a:cs typeface="Arial"/>
                <a:sym typeface="Arial"/>
              </a:rPr>
              <a:t>Kernel</a:t>
            </a:r>
            <a:r>
              <a:rPr lang="en-US" sz="1800">
                <a:solidFill>
                  <a:srgbClr val="292929"/>
                </a:solidFill>
                <a:latin typeface="Arial"/>
                <a:ea typeface="Arial"/>
                <a:cs typeface="Arial"/>
                <a:sym typeface="Arial"/>
              </a:rPr>
              <a:t>: We can set the kernel parameter to linear, poly, rbf, sigmoid, precomputed or provide our own callable.</a:t>
            </a:r>
            <a:endParaRPr/>
          </a:p>
          <a:p>
            <a:pPr indent="0" lvl="0" marL="0" marR="0" rtl="0" algn="l">
              <a:spcBef>
                <a:spcPts val="0"/>
              </a:spcBef>
              <a:spcAft>
                <a:spcPts val="0"/>
              </a:spcAft>
              <a:buClr>
                <a:schemeClr val="dk1"/>
              </a:buClr>
              <a:buSzPts val="1800"/>
              <a:buFont typeface="Calibri"/>
              <a:buNone/>
            </a:pPr>
            <a:r>
              <a:t/>
            </a:r>
            <a:endParaRPr sz="1800">
              <a:solidFill>
                <a:srgbClr val="292929"/>
              </a:solidFill>
              <a:latin typeface="Arial"/>
              <a:ea typeface="Arial"/>
              <a:cs typeface="Arial"/>
              <a:sym typeface="Arial"/>
            </a:endParaRPr>
          </a:p>
          <a:p>
            <a:pPr indent="-114300" lvl="0" marL="0" marR="0" rtl="0" algn="l">
              <a:spcBef>
                <a:spcPts val="0"/>
              </a:spcBef>
              <a:spcAft>
                <a:spcPts val="0"/>
              </a:spcAft>
              <a:buClr>
                <a:srgbClr val="292929"/>
              </a:buClr>
              <a:buSzPts val="1800"/>
              <a:buFont typeface="Calibri"/>
              <a:buAutoNum type="arabicPeriod"/>
            </a:pPr>
            <a:r>
              <a:rPr b="1" lang="en-US" sz="1800">
                <a:solidFill>
                  <a:srgbClr val="292929"/>
                </a:solidFill>
                <a:latin typeface="Arial"/>
                <a:ea typeface="Arial"/>
                <a:cs typeface="Arial"/>
                <a:sym typeface="Arial"/>
              </a:rPr>
              <a:t>Degree</a:t>
            </a:r>
            <a:r>
              <a:rPr lang="en-US" sz="1800">
                <a:solidFill>
                  <a:srgbClr val="292929"/>
                </a:solidFill>
                <a:latin typeface="Arial"/>
                <a:ea typeface="Arial"/>
                <a:cs typeface="Arial"/>
                <a:sym typeface="Arial"/>
              </a:rPr>
              <a:t>: We can pass in a custom degree to support the poly kernel parameter.</a:t>
            </a:r>
            <a:endParaRPr/>
          </a:p>
          <a:p>
            <a:pPr indent="0" lvl="0" marL="0" marR="0" rtl="0" algn="l">
              <a:spcBef>
                <a:spcPts val="0"/>
              </a:spcBef>
              <a:spcAft>
                <a:spcPts val="0"/>
              </a:spcAft>
              <a:buClr>
                <a:schemeClr val="dk1"/>
              </a:buClr>
              <a:buSzPts val="1800"/>
              <a:buFont typeface="Calibri"/>
              <a:buNone/>
            </a:pPr>
            <a:r>
              <a:t/>
            </a:r>
            <a:endParaRPr sz="1800">
              <a:solidFill>
                <a:srgbClr val="292929"/>
              </a:solidFill>
              <a:latin typeface="Arial"/>
              <a:ea typeface="Arial"/>
              <a:cs typeface="Arial"/>
              <a:sym typeface="Arial"/>
            </a:endParaRPr>
          </a:p>
          <a:p>
            <a:pPr indent="-114300" lvl="0" marL="0" marR="0" rtl="0" algn="l">
              <a:spcBef>
                <a:spcPts val="0"/>
              </a:spcBef>
              <a:spcAft>
                <a:spcPts val="0"/>
              </a:spcAft>
              <a:buClr>
                <a:srgbClr val="292929"/>
              </a:buClr>
              <a:buSzPts val="1800"/>
              <a:buFont typeface="Calibri"/>
              <a:buAutoNum type="arabicPeriod"/>
            </a:pPr>
            <a:r>
              <a:rPr b="1" lang="en-US" sz="1800">
                <a:solidFill>
                  <a:srgbClr val="292929"/>
                </a:solidFill>
                <a:latin typeface="Arial"/>
                <a:ea typeface="Arial"/>
                <a:cs typeface="Arial"/>
                <a:sym typeface="Arial"/>
              </a:rPr>
              <a:t>Gamma</a:t>
            </a:r>
            <a:r>
              <a:rPr lang="en-US" sz="1800">
                <a:solidFill>
                  <a:srgbClr val="292929"/>
                </a:solidFill>
                <a:latin typeface="Arial"/>
                <a:ea typeface="Arial"/>
                <a:cs typeface="Arial"/>
                <a:sym typeface="Arial"/>
              </a:rPr>
              <a:t>: This is the coefficient for rbf, poly and sigmoid kernel parameter.</a:t>
            </a:r>
            <a:endParaRPr/>
          </a:p>
          <a:p>
            <a:pPr indent="0" lvl="0" marL="0" marR="0" rtl="0" algn="l">
              <a:spcBef>
                <a:spcPts val="0"/>
              </a:spcBef>
              <a:spcAft>
                <a:spcPts val="0"/>
              </a:spcAft>
              <a:buClr>
                <a:schemeClr val="dk1"/>
              </a:buClr>
              <a:buSzPts val="1800"/>
              <a:buFont typeface="Calibri"/>
              <a:buNone/>
            </a:pPr>
            <a:r>
              <a:t/>
            </a:r>
            <a:endParaRPr sz="1800">
              <a:solidFill>
                <a:srgbClr val="292929"/>
              </a:solidFill>
              <a:latin typeface="Arial"/>
              <a:ea typeface="Arial"/>
              <a:cs typeface="Arial"/>
              <a:sym typeface="Arial"/>
            </a:endParaRPr>
          </a:p>
          <a:p>
            <a:pPr indent="-114300" lvl="0" marL="0" marR="0" rtl="0" algn="l">
              <a:spcBef>
                <a:spcPts val="0"/>
              </a:spcBef>
              <a:spcAft>
                <a:spcPts val="0"/>
              </a:spcAft>
              <a:buClr>
                <a:srgbClr val="292929"/>
              </a:buClr>
              <a:buSzPts val="1800"/>
              <a:buFont typeface="Calibri"/>
              <a:buAutoNum type="arabicPeriod"/>
            </a:pPr>
            <a:r>
              <a:rPr b="1" lang="en-US" sz="1800">
                <a:solidFill>
                  <a:srgbClr val="292929"/>
                </a:solidFill>
                <a:latin typeface="Arial"/>
                <a:ea typeface="Arial"/>
                <a:cs typeface="Arial"/>
                <a:sym typeface="Arial"/>
              </a:rPr>
              <a:t>Max_Iter</a:t>
            </a:r>
            <a:r>
              <a:rPr lang="en-US" sz="1800">
                <a:solidFill>
                  <a:srgbClr val="292929"/>
                </a:solidFill>
                <a:latin typeface="Arial"/>
                <a:ea typeface="Arial"/>
                <a:cs typeface="Arial"/>
                <a:sym typeface="Arial"/>
              </a:rPr>
              <a:t>: It is the maximum number of iterations for the solver.</a:t>
            </a:r>
            <a:endParaRPr b="0" i="0" sz="1800">
              <a:solidFill>
                <a:srgbClr val="292929"/>
              </a:solidFill>
              <a:latin typeface="Arial"/>
              <a:ea typeface="Arial"/>
              <a:cs typeface="Arial"/>
              <a:sym typeface="Arial"/>
            </a:endParaRPr>
          </a:p>
        </p:txBody>
      </p:sp>
      <p:sp>
        <p:nvSpPr>
          <p:cNvPr id="1181" name="Google Shape;1181;p202"/>
          <p:cNvSpPr/>
          <p:nvPr/>
        </p:nvSpPr>
        <p:spPr>
          <a:xfrm flipH="1">
            <a:off x="1360448" y="4259996"/>
            <a:ext cx="1059365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50"/>
                </a:solidFill>
                <a:latin typeface="Arial"/>
                <a:ea typeface="Arial"/>
                <a:cs typeface="Arial"/>
                <a:sym typeface="Arial"/>
              </a:rPr>
              <a:t>Grid search </a:t>
            </a:r>
            <a:r>
              <a:rPr lang="en-US" sz="1800">
                <a:solidFill>
                  <a:srgbClr val="292929"/>
                </a:solidFill>
                <a:latin typeface="Arial"/>
                <a:ea typeface="Arial"/>
                <a:cs typeface="Arial"/>
                <a:sym typeface="Arial"/>
              </a:rPr>
              <a:t>is a tuning technique that attempts to compute the optimum values of hyperparameters. It is an exhaustive search that is performed on a the specific parameter values of a model. The model is also known as an estimator.</a:t>
            </a:r>
            <a:endParaRPr sz="1800">
              <a:solidFill>
                <a:schemeClr val="dk1"/>
              </a:solidFill>
              <a:latin typeface="Calibri"/>
              <a:ea typeface="Calibri"/>
              <a:cs typeface="Calibri"/>
              <a:sym typeface="Calibri"/>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203"/>
          <p:cNvSpPr/>
          <p:nvPr/>
        </p:nvSpPr>
        <p:spPr>
          <a:xfrm>
            <a:off x="2312894" y="201706"/>
            <a:ext cx="6527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111111"/>
                </a:solidFill>
                <a:latin typeface="Source Sans Pro"/>
                <a:ea typeface="Source Sans Pro"/>
                <a:cs typeface="Source Sans Pro"/>
                <a:sym typeface="Source Sans Pro"/>
              </a:rPr>
              <a:t>Autoregressive Integrated Moving Average (ARIMA)</a:t>
            </a:r>
            <a:endParaRPr b="0" i="0" sz="1800">
              <a:solidFill>
                <a:srgbClr val="111111"/>
              </a:solidFill>
              <a:latin typeface="Source Sans Pro"/>
              <a:ea typeface="Source Sans Pro"/>
              <a:cs typeface="Source Sans Pro"/>
              <a:sym typeface="Source Sans Pro"/>
            </a:endParaRPr>
          </a:p>
        </p:txBody>
      </p:sp>
      <p:sp>
        <p:nvSpPr>
          <p:cNvPr id="1187" name="Google Shape;1187;p203"/>
          <p:cNvSpPr/>
          <p:nvPr/>
        </p:nvSpPr>
        <p:spPr>
          <a:xfrm>
            <a:off x="658905" y="914401"/>
            <a:ext cx="1030044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E75B5"/>
                </a:solidFill>
                <a:latin typeface="Source Sans Pro"/>
                <a:ea typeface="Source Sans Pro"/>
                <a:cs typeface="Source Sans Pro"/>
                <a:sym typeface="Source Sans Pro"/>
              </a:rPr>
              <a:t>An autoregressive integrated moving average, or ARIMA, is a statistical analysis model that uses </a:t>
            </a:r>
            <a:r>
              <a:rPr lang="en-US" sz="1800" u="sng">
                <a:solidFill>
                  <a:srgbClr val="2E75B5"/>
                </a:solidFill>
                <a:latin typeface="Source Sans Pro"/>
                <a:ea typeface="Source Sans Pro"/>
                <a:cs typeface="Source Sans Pro"/>
                <a:sym typeface="Source Sans Pro"/>
                <a:hlinkClick r:id="rId3">
                  <a:extLst>
                    <a:ext uri="{A12FA001-AC4F-418D-AE19-62706E023703}">
                      <ahyp:hlinkClr val="tx"/>
                    </a:ext>
                  </a:extLst>
                </a:hlinkClick>
              </a:rPr>
              <a:t>time series data</a:t>
            </a:r>
            <a:r>
              <a:rPr lang="en-US" sz="1800">
                <a:solidFill>
                  <a:srgbClr val="2E75B5"/>
                </a:solidFill>
                <a:latin typeface="Source Sans Pro"/>
                <a:ea typeface="Source Sans Pro"/>
                <a:cs typeface="Source Sans Pro"/>
                <a:sym typeface="Source Sans Pro"/>
              </a:rPr>
              <a:t> to either better understand the data set or to predict future trends. </a:t>
            </a:r>
            <a:endParaRPr/>
          </a:p>
          <a:p>
            <a:pPr indent="0" lvl="0" marL="0" marR="0" rtl="0" algn="l">
              <a:spcBef>
                <a:spcPts val="0"/>
              </a:spcBef>
              <a:spcAft>
                <a:spcPts val="0"/>
              </a:spcAft>
              <a:buNone/>
            </a:pPr>
            <a:r>
              <a:t/>
            </a:r>
            <a:endParaRPr sz="1800">
              <a:solidFill>
                <a:srgbClr val="2E75B5"/>
              </a:solidFill>
              <a:latin typeface="Source Sans Pro"/>
              <a:ea typeface="Source Sans Pro"/>
              <a:cs typeface="Source Sans Pro"/>
              <a:sym typeface="Source Sans Pro"/>
            </a:endParaRPr>
          </a:p>
          <a:p>
            <a:pPr indent="0" lvl="0" marL="0" marR="0" rtl="0" algn="l">
              <a:spcBef>
                <a:spcPts val="0"/>
              </a:spcBef>
              <a:spcAft>
                <a:spcPts val="0"/>
              </a:spcAft>
              <a:buNone/>
            </a:pPr>
            <a:r>
              <a:t/>
            </a:r>
            <a:endParaRPr sz="1800">
              <a:solidFill>
                <a:srgbClr val="2E75B5"/>
              </a:solidFill>
              <a:latin typeface="Source Sans Pro"/>
              <a:ea typeface="Source Sans Pro"/>
              <a:cs typeface="Source Sans Pro"/>
              <a:sym typeface="Source Sans Pro"/>
            </a:endParaRPr>
          </a:p>
          <a:p>
            <a:pPr indent="0" lvl="0" marL="0" marR="0" rtl="0" algn="l">
              <a:spcBef>
                <a:spcPts val="0"/>
              </a:spcBef>
              <a:spcAft>
                <a:spcPts val="0"/>
              </a:spcAft>
              <a:buNone/>
            </a:pPr>
            <a:r>
              <a:rPr lang="en-US" sz="1800">
                <a:solidFill>
                  <a:srgbClr val="2E75B5"/>
                </a:solidFill>
                <a:latin typeface="Source Sans Pro"/>
                <a:ea typeface="Source Sans Pro"/>
                <a:cs typeface="Source Sans Pro"/>
                <a:sym typeface="Source Sans Pro"/>
              </a:rPr>
              <a:t>A statistical model is autoregressive if it predicts future values based on past values. For example, an ARIMA model might seek to predict a stock's future prices based on its past performance or forecast a company's earnings based on past periods.</a:t>
            </a:r>
            <a:endParaRPr b="0" i="0" sz="1800">
              <a:solidFill>
                <a:srgbClr val="2E75B5"/>
              </a:solidFill>
              <a:latin typeface="Source Sans Pro"/>
              <a:ea typeface="Source Sans Pro"/>
              <a:cs typeface="Source Sans Pro"/>
              <a:sym typeface="Source Sans Pro"/>
            </a:endParaRPr>
          </a:p>
        </p:txBody>
      </p:sp>
      <p:sp>
        <p:nvSpPr>
          <p:cNvPr id="1188" name="Google Shape;1188;p203"/>
          <p:cNvSpPr/>
          <p:nvPr/>
        </p:nvSpPr>
        <p:spPr>
          <a:xfrm>
            <a:off x="1062317" y="3442446"/>
            <a:ext cx="1009874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cap="none">
                <a:solidFill>
                  <a:srgbClr val="111111"/>
                </a:solidFill>
                <a:latin typeface="Cabin SemiBold"/>
                <a:ea typeface="Cabin SemiBold"/>
                <a:cs typeface="Cabin SemiBold"/>
                <a:sym typeface="Cabin SemiBold"/>
              </a:rPr>
              <a:t>KEY TAKEAWAYS</a:t>
            </a:r>
            <a:endParaRPr/>
          </a:p>
          <a:p>
            <a:pPr indent="-114300" lvl="0" marL="0" marR="0" rtl="0" algn="l">
              <a:spcBef>
                <a:spcPts val="0"/>
              </a:spcBef>
              <a:spcAft>
                <a:spcPts val="0"/>
              </a:spcAft>
              <a:buClr>
                <a:srgbClr val="111111"/>
              </a:buClr>
              <a:buSzPts val="1800"/>
              <a:buFont typeface="Arial"/>
              <a:buChar char="•"/>
            </a:pPr>
            <a:r>
              <a:rPr lang="en-US" sz="1800">
                <a:solidFill>
                  <a:srgbClr val="111111"/>
                </a:solidFill>
                <a:latin typeface="Source Sans Pro"/>
                <a:ea typeface="Source Sans Pro"/>
                <a:cs typeface="Source Sans Pro"/>
                <a:sym typeface="Source Sans Pro"/>
              </a:rPr>
              <a:t>Autoregressive integrated moving average (ARIMA) models predict future values based on past values.</a:t>
            </a:r>
            <a:endParaRPr/>
          </a:p>
          <a:p>
            <a:pPr indent="-114300" lvl="0" marL="0" marR="0" rtl="0" algn="l">
              <a:spcBef>
                <a:spcPts val="0"/>
              </a:spcBef>
              <a:spcAft>
                <a:spcPts val="0"/>
              </a:spcAft>
              <a:buClr>
                <a:srgbClr val="111111"/>
              </a:buClr>
              <a:buSzPts val="1800"/>
              <a:buFont typeface="Arial"/>
              <a:buChar char="•"/>
            </a:pPr>
            <a:r>
              <a:rPr lang="en-US" sz="1800">
                <a:solidFill>
                  <a:srgbClr val="111111"/>
                </a:solidFill>
                <a:latin typeface="Source Sans Pro"/>
                <a:ea typeface="Source Sans Pro"/>
                <a:cs typeface="Source Sans Pro"/>
                <a:sym typeface="Source Sans Pro"/>
              </a:rPr>
              <a:t>ARIMA makes use of lagged moving averages to smooth time series data.</a:t>
            </a:r>
            <a:endParaRPr/>
          </a:p>
          <a:p>
            <a:pPr indent="-114300" lvl="0" marL="0" marR="0" rtl="0" algn="l">
              <a:spcBef>
                <a:spcPts val="0"/>
              </a:spcBef>
              <a:spcAft>
                <a:spcPts val="0"/>
              </a:spcAft>
              <a:buClr>
                <a:srgbClr val="111111"/>
              </a:buClr>
              <a:buSzPts val="1800"/>
              <a:buFont typeface="Arial"/>
              <a:buChar char="•"/>
            </a:pPr>
            <a:r>
              <a:rPr lang="en-US" sz="1800">
                <a:solidFill>
                  <a:srgbClr val="111111"/>
                </a:solidFill>
                <a:latin typeface="Source Sans Pro"/>
                <a:ea typeface="Source Sans Pro"/>
                <a:cs typeface="Source Sans Pro"/>
                <a:sym typeface="Source Sans Pro"/>
              </a:rPr>
              <a:t>They are widely used in technical analysis to forecast future security prices.</a:t>
            </a:r>
            <a:endParaRPr/>
          </a:p>
          <a:p>
            <a:pPr indent="-114300" lvl="0" marL="0" marR="0" rtl="0" algn="l">
              <a:spcBef>
                <a:spcPts val="0"/>
              </a:spcBef>
              <a:spcAft>
                <a:spcPts val="0"/>
              </a:spcAft>
              <a:buClr>
                <a:srgbClr val="111111"/>
              </a:buClr>
              <a:buSzPts val="1800"/>
              <a:buFont typeface="Arial"/>
              <a:buChar char="•"/>
            </a:pPr>
            <a:r>
              <a:rPr lang="en-US" sz="1800">
                <a:solidFill>
                  <a:srgbClr val="111111"/>
                </a:solidFill>
                <a:latin typeface="Source Sans Pro"/>
                <a:ea typeface="Source Sans Pro"/>
                <a:cs typeface="Source Sans Pro"/>
                <a:sym typeface="Source Sans Pro"/>
              </a:rPr>
              <a:t>Autoregressive models implicitly assume that the future will resemble the past.</a:t>
            </a:r>
            <a:endParaRPr/>
          </a:p>
          <a:p>
            <a:pPr indent="-114300" lvl="0" marL="0" marR="0" rtl="0" algn="l">
              <a:spcBef>
                <a:spcPts val="0"/>
              </a:spcBef>
              <a:spcAft>
                <a:spcPts val="0"/>
              </a:spcAft>
              <a:buClr>
                <a:srgbClr val="111111"/>
              </a:buClr>
              <a:buSzPts val="1800"/>
              <a:buFont typeface="Arial"/>
              <a:buChar char="•"/>
            </a:pPr>
            <a:r>
              <a:rPr lang="en-US" sz="1800">
                <a:solidFill>
                  <a:srgbClr val="111111"/>
                </a:solidFill>
                <a:latin typeface="Source Sans Pro"/>
                <a:ea typeface="Source Sans Pro"/>
                <a:cs typeface="Source Sans Pro"/>
                <a:sym typeface="Source Sans Pro"/>
              </a:rPr>
              <a:t>Therefore, they can prove inaccurate under certain market conditions, such as financial crises or periods of rapid technological change.</a:t>
            </a:r>
            <a:endParaRPr b="0" i="0" sz="1800">
              <a:solidFill>
                <a:srgbClr val="111111"/>
              </a:solidFill>
              <a:latin typeface="Source Sans Pro"/>
              <a:ea typeface="Source Sans Pro"/>
              <a:cs typeface="Source Sans Pro"/>
              <a:sym typeface="Source Sans Pro"/>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204"/>
          <p:cNvSpPr/>
          <p:nvPr/>
        </p:nvSpPr>
        <p:spPr>
          <a:xfrm>
            <a:off x="632012" y="121024"/>
            <a:ext cx="10717306"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Source Sans Pro"/>
                <a:ea typeface="Source Sans Pro"/>
                <a:cs typeface="Source Sans Pro"/>
                <a:sym typeface="Source Sans Pro"/>
              </a:rPr>
              <a:t>An autoregressive integrated moving average model is a form of </a:t>
            </a:r>
            <a:r>
              <a:rPr lang="en-US" sz="1800" u="sng">
                <a:solidFill>
                  <a:srgbClr val="0070C0"/>
                </a:solidFill>
                <a:latin typeface="Source Sans Pro"/>
                <a:ea typeface="Source Sans Pro"/>
                <a:cs typeface="Source Sans Pro"/>
                <a:sym typeface="Source Sans Pro"/>
                <a:hlinkClick r:id="rId3">
                  <a:extLst>
                    <a:ext uri="{A12FA001-AC4F-418D-AE19-62706E023703}">
                      <ahyp:hlinkClr val="tx"/>
                    </a:ext>
                  </a:extLst>
                </a:hlinkClick>
              </a:rPr>
              <a:t>regression analysis</a:t>
            </a:r>
            <a:r>
              <a:rPr lang="en-US" sz="1800">
                <a:solidFill>
                  <a:srgbClr val="0070C0"/>
                </a:solidFill>
                <a:latin typeface="Source Sans Pro"/>
                <a:ea typeface="Source Sans Pro"/>
                <a:cs typeface="Source Sans Pro"/>
                <a:sym typeface="Source Sans Pro"/>
              </a:rPr>
              <a:t> that gauges the strength of one dependent variable relative to other changing variables. The model's goal is to predict future securities or financial market moves by examining the differences between values in the series instead of through actual values.</a:t>
            </a:r>
            <a:endParaRPr/>
          </a:p>
          <a:p>
            <a:pPr indent="0" lvl="0" marL="0" marR="0" rtl="0" algn="l">
              <a:spcBef>
                <a:spcPts val="0"/>
              </a:spcBef>
              <a:spcAft>
                <a:spcPts val="0"/>
              </a:spcAft>
              <a:buNone/>
            </a:pPr>
            <a:r>
              <a:rPr lang="en-US" sz="1800">
                <a:solidFill>
                  <a:srgbClr val="0070C0"/>
                </a:solidFill>
                <a:latin typeface="Source Sans Pro"/>
                <a:ea typeface="Source Sans Pro"/>
                <a:cs typeface="Source Sans Pro"/>
                <a:sym typeface="Source Sans Pro"/>
              </a:rPr>
              <a:t>An ARIMA model can be understood by outlining each of its components as follows:</a:t>
            </a:r>
            <a:endParaRPr/>
          </a:p>
          <a:p>
            <a:pPr indent="0" lvl="0" marL="0" marR="0" rtl="0" algn="l">
              <a:spcBef>
                <a:spcPts val="0"/>
              </a:spcBef>
              <a:spcAft>
                <a:spcPts val="0"/>
              </a:spcAft>
              <a:buNone/>
            </a:pPr>
            <a:r>
              <a:t/>
            </a:r>
            <a:endParaRPr sz="1800">
              <a:solidFill>
                <a:srgbClr val="0070C0"/>
              </a:solidFill>
              <a:latin typeface="Source Sans Pro"/>
              <a:ea typeface="Source Sans Pro"/>
              <a:cs typeface="Source Sans Pro"/>
              <a:sym typeface="Source Sans Pro"/>
            </a:endParaRPr>
          </a:p>
          <a:p>
            <a:pPr indent="-114300" lvl="0" marL="0" marR="0" rtl="0" algn="l">
              <a:spcBef>
                <a:spcPts val="0"/>
              </a:spcBef>
              <a:spcAft>
                <a:spcPts val="0"/>
              </a:spcAft>
              <a:buClr>
                <a:srgbClr val="0070C0"/>
              </a:buClr>
              <a:buSzPts val="1800"/>
              <a:buFont typeface="Arial"/>
              <a:buChar char="•"/>
            </a:pPr>
            <a:r>
              <a:rPr i="1" lang="en-US" sz="1800" u="sng">
                <a:solidFill>
                  <a:srgbClr val="0070C0"/>
                </a:solidFill>
                <a:latin typeface="Source Sans Pro"/>
                <a:ea typeface="Source Sans Pro"/>
                <a:cs typeface="Source Sans Pro"/>
                <a:sym typeface="Source Sans Pro"/>
                <a:hlinkClick r:id="rId4">
                  <a:extLst>
                    <a:ext uri="{A12FA001-AC4F-418D-AE19-62706E023703}">
                      <ahyp:hlinkClr val="tx"/>
                    </a:ext>
                  </a:extLst>
                </a:hlinkClick>
              </a:rPr>
              <a:t>Autoregression (AR)</a:t>
            </a:r>
            <a:r>
              <a:rPr lang="en-US" sz="1800">
                <a:solidFill>
                  <a:srgbClr val="0070C0"/>
                </a:solidFill>
                <a:latin typeface="Source Sans Pro"/>
                <a:ea typeface="Source Sans Pro"/>
                <a:cs typeface="Source Sans Pro"/>
                <a:sym typeface="Source Sans Pro"/>
              </a:rPr>
              <a:t>: refers to a model that shows a changing variable that regresses on its own lagged, or prior, values.</a:t>
            </a:r>
            <a:endParaRPr/>
          </a:p>
          <a:p>
            <a:pPr indent="-114300" lvl="0" marL="0" marR="0" rtl="0" algn="l">
              <a:spcBef>
                <a:spcPts val="0"/>
              </a:spcBef>
              <a:spcAft>
                <a:spcPts val="0"/>
              </a:spcAft>
              <a:buClr>
                <a:srgbClr val="0070C0"/>
              </a:buClr>
              <a:buSzPts val="1800"/>
              <a:buFont typeface="Arial"/>
              <a:buChar char="•"/>
            </a:pPr>
            <a:r>
              <a:rPr i="1" lang="en-US" sz="1800">
                <a:solidFill>
                  <a:srgbClr val="0070C0"/>
                </a:solidFill>
                <a:latin typeface="Source Sans Pro"/>
                <a:ea typeface="Source Sans Pro"/>
                <a:cs typeface="Source Sans Pro"/>
                <a:sym typeface="Source Sans Pro"/>
              </a:rPr>
              <a:t>Integrated (I): </a:t>
            </a:r>
            <a:r>
              <a:rPr lang="en-US" sz="1800">
                <a:solidFill>
                  <a:srgbClr val="0070C0"/>
                </a:solidFill>
                <a:latin typeface="Source Sans Pro"/>
                <a:ea typeface="Source Sans Pro"/>
                <a:cs typeface="Source Sans Pro"/>
                <a:sym typeface="Source Sans Pro"/>
              </a:rPr>
              <a:t>represents the differencing of raw observations to allow for the time series to become stationary (i.e., data values are replaced by the difference between the data values and the previous values).</a:t>
            </a:r>
            <a:endParaRPr/>
          </a:p>
          <a:p>
            <a:pPr indent="0" lvl="0" marL="0" marR="0" rtl="0" algn="l">
              <a:spcBef>
                <a:spcPts val="0"/>
              </a:spcBef>
              <a:spcAft>
                <a:spcPts val="0"/>
              </a:spcAft>
              <a:buClr>
                <a:schemeClr val="dk1"/>
              </a:buClr>
              <a:buSzPts val="1800"/>
              <a:buFont typeface="Arial"/>
              <a:buNone/>
            </a:pPr>
            <a:r>
              <a:t/>
            </a:r>
            <a:endParaRPr sz="1800">
              <a:solidFill>
                <a:srgbClr val="0070C0"/>
              </a:solidFill>
              <a:latin typeface="Source Sans Pro"/>
              <a:ea typeface="Source Sans Pro"/>
              <a:cs typeface="Source Sans Pro"/>
              <a:sym typeface="Source Sans Pro"/>
            </a:endParaRPr>
          </a:p>
          <a:p>
            <a:pPr indent="0" lvl="0" marL="0" marR="0" rtl="0" algn="l">
              <a:spcBef>
                <a:spcPts val="0"/>
              </a:spcBef>
              <a:spcAft>
                <a:spcPts val="0"/>
              </a:spcAft>
              <a:buClr>
                <a:schemeClr val="dk1"/>
              </a:buClr>
              <a:buSzPts val="1800"/>
              <a:buFont typeface="Arial"/>
              <a:buNone/>
            </a:pPr>
            <a:r>
              <a:t/>
            </a:r>
            <a:endParaRPr sz="1800">
              <a:solidFill>
                <a:srgbClr val="0070C0"/>
              </a:solidFill>
              <a:latin typeface="Source Sans Pro"/>
              <a:ea typeface="Source Sans Pro"/>
              <a:cs typeface="Source Sans Pro"/>
              <a:sym typeface="Source Sans Pro"/>
            </a:endParaRPr>
          </a:p>
          <a:p>
            <a:pPr indent="-114300" lvl="0" marL="0" marR="0" rtl="0" algn="l">
              <a:spcBef>
                <a:spcPts val="0"/>
              </a:spcBef>
              <a:spcAft>
                <a:spcPts val="0"/>
              </a:spcAft>
              <a:buClr>
                <a:srgbClr val="0070C0"/>
              </a:buClr>
              <a:buSzPts val="1800"/>
              <a:buFont typeface="Arial"/>
              <a:buChar char="•"/>
            </a:pPr>
            <a:r>
              <a:rPr i="1" lang="en-US" sz="1800" u="sng">
                <a:solidFill>
                  <a:srgbClr val="0070C0"/>
                </a:solidFill>
                <a:latin typeface="Source Sans Pro"/>
                <a:ea typeface="Source Sans Pro"/>
                <a:cs typeface="Source Sans Pro"/>
                <a:sym typeface="Source Sans Pro"/>
                <a:hlinkClick r:id="rId5">
                  <a:extLst>
                    <a:ext uri="{A12FA001-AC4F-418D-AE19-62706E023703}">
                      <ahyp:hlinkClr val="tx"/>
                    </a:ext>
                  </a:extLst>
                </a:hlinkClick>
              </a:rPr>
              <a:t>Moving average (MA)</a:t>
            </a:r>
            <a:r>
              <a:rPr lang="en-US" sz="1800">
                <a:solidFill>
                  <a:srgbClr val="0070C0"/>
                </a:solidFill>
                <a:latin typeface="Source Sans Pro"/>
                <a:ea typeface="Source Sans Pro"/>
                <a:cs typeface="Source Sans Pro"/>
                <a:sym typeface="Source Sans Pro"/>
              </a:rPr>
              <a:t>: </a:t>
            </a:r>
            <a:r>
              <a:rPr i="1" lang="en-US" sz="1800">
                <a:solidFill>
                  <a:srgbClr val="0070C0"/>
                </a:solidFill>
                <a:latin typeface="Source Sans Pro"/>
                <a:ea typeface="Source Sans Pro"/>
                <a:cs typeface="Source Sans Pro"/>
                <a:sym typeface="Source Sans Pro"/>
              </a:rPr>
              <a:t> </a:t>
            </a:r>
            <a:r>
              <a:rPr lang="en-US" sz="1800">
                <a:solidFill>
                  <a:srgbClr val="0070C0"/>
                </a:solidFill>
                <a:latin typeface="Source Sans Pro"/>
                <a:ea typeface="Source Sans Pro"/>
                <a:cs typeface="Source Sans Pro"/>
                <a:sym typeface="Source Sans Pro"/>
              </a:rPr>
              <a:t>incorporates the dependency between an observation and a residual error from a moving average model applied to lagged observations.</a:t>
            </a:r>
            <a:endParaRPr b="0" i="0" sz="1800">
              <a:solidFill>
                <a:srgbClr val="0070C0"/>
              </a:solidFill>
              <a:latin typeface="Source Sans Pro"/>
              <a:ea typeface="Source Sans Pro"/>
              <a:cs typeface="Source Sans Pro"/>
              <a:sym typeface="Source Sans Pro"/>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205"/>
          <p:cNvPicPr preferRelativeResize="0"/>
          <p:nvPr/>
        </p:nvPicPr>
        <p:blipFill rotWithShape="1">
          <a:blip r:embed="rId3">
            <a:alphaModFix/>
          </a:blip>
          <a:srcRect b="0" l="0" r="0" t="0"/>
          <a:stretch/>
        </p:blipFill>
        <p:spPr>
          <a:xfrm>
            <a:off x="2307597" y="280884"/>
            <a:ext cx="10085294" cy="629624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6"/>
          <p:cNvSpPr/>
          <p:nvPr/>
        </p:nvSpPr>
        <p:spPr>
          <a:xfrm>
            <a:off x="309282" y="416860"/>
            <a:ext cx="1152413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52E36"/>
                </a:solidFill>
                <a:latin typeface="Lora"/>
                <a:ea typeface="Lora"/>
                <a:cs typeface="Lora"/>
                <a:sym typeface="Lora"/>
              </a:rPr>
              <a:t>The difference between ARIMA and SARIMA (SARIMAX) is about the seasonality of the dataset. if your </a:t>
            </a:r>
            <a:r>
              <a:rPr lang="en-US" sz="2800" u="sng">
                <a:solidFill>
                  <a:srgbClr val="C04239"/>
                </a:solidFill>
                <a:latin typeface="Lora"/>
                <a:ea typeface="Lora"/>
                <a:cs typeface="Lora"/>
                <a:sym typeface="Lora"/>
                <a:hlinkClick r:id="rId3">
                  <a:extLst>
                    <a:ext uri="{A12FA001-AC4F-418D-AE19-62706E023703}">
                      <ahyp:hlinkClr val="tx"/>
                    </a:ext>
                  </a:extLst>
                </a:hlinkClick>
              </a:rPr>
              <a:t>data</a:t>
            </a:r>
            <a:r>
              <a:rPr lang="en-US" sz="2800">
                <a:solidFill>
                  <a:srgbClr val="252E36"/>
                </a:solidFill>
                <a:latin typeface="Lora"/>
                <a:ea typeface="Lora"/>
                <a:cs typeface="Lora"/>
                <a:sym typeface="Lora"/>
              </a:rPr>
              <a:t> is seasonal, like it happen after a certain period of time. then we will use SARIMA</a:t>
            </a:r>
            <a:endParaRPr sz="2800">
              <a:solidFill>
                <a:schemeClr val="dk1"/>
              </a:solidFill>
              <a:latin typeface="Calibri"/>
              <a:ea typeface="Calibri"/>
              <a:cs typeface="Calibri"/>
              <a:sym typeface="Calibri"/>
            </a:endParaRPr>
          </a:p>
        </p:txBody>
      </p:sp>
      <p:sp>
        <p:nvSpPr>
          <p:cNvPr id="1204" name="Google Shape;1204;p206"/>
          <p:cNvSpPr/>
          <p:nvPr/>
        </p:nvSpPr>
        <p:spPr>
          <a:xfrm>
            <a:off x="645459" y="2447364"/>
            <a:ext cx="1086522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52E36"/>
                </a:solidFill>
                <a:latin typeface="Lora"/>
                <a:ea typeface="Lora"/>
                <a:cs typeface="Lora"/>
                <a:sym typeface="Lora"/>
              </a:rPr>
              <a:t>The parameters of the ARIMA model are defined as follows:</a:t>
            </a:r>
            <a:endParaRPr/>
          </a:p>
          <a:p>
            <a:pPr indent="-114300" lvl="0" marL="0" marR="0" rtl="0" algn="l">
              <a:spcBef>
                <a:spcPts val="0"/>
              </a:spcBef>
              <a:spcAft>
                <a:spcPts val="0"/>
              </a:spcAft>
              <a:buClr>
                <a:srgbClr val="252E36"/>
              </a:buClr>
              <a:buSzPts val="1800"/>
              <a:buFont typeface="Arial"/>
              <a:buChar char="•"/>
            </a:pPr>
            <a:r>
              <a:rPr b="1" lang="en-US" sz="1800">
                <a:solidFill>
                  <a:srgbClr val="252E36"/>
                </a:solidFill>
                <a:latin typeface="Lora"/>
                <a:ea typeface="Lora"/>
                <a:cs typeface="Lora"/>
                <a:sym typeface="Lora"/>
              </a:rPr>
              <a:t>p</a:t>
            </a:r>
            <a:r>
              <a:rPr lang="en-US" sz="1800">
                <a:solidFill>
                  <a:srgbClr val="252E36"/>
                </a:solidFill>
                <a:latin typeface="Lora"/>
                <a:ea typeface="Lora"/>
                <a:cs typeface="Lora"/>
                <a:sym typeface="Lora"/>
              </a:rPr>
              <a:t>: The number of lag observations included in the model, also called the lag order.</a:t>
            </a:r>
            <a:endParaRPr/>
          </a:p>
          <a:p>
            <a:pPr indent="-114300" lvl="0" marL="0" marR="0" rtl="0" algn="l">
              <a:spcBef>
                <a:spcPts val="0"/>
              </a:spcBef>
              <a:spcAft>
                <a:spcPts val="0"/>
              </a:spcAft>
              <a:buClr>
                <a:srgbClr val="252E36"/>
              </a:buClr>
              <a:buSzPts val="1800"/>
              <a:buFont typeface="Arial"/>
              <a:buChar char="•"/>
            </a:pPr>
            <a:r>
              <a:rPr b="1" lang="en-US" sz="1800">
                <a:solidFill>
                  <a:srgbClr val="252E36"/>
                </a:solidFill>
                <a:latin typeface="Lora"/>
                <a:ea typeface="Lora"/>
                <a:cs typeface="Lora"/>
                <a:sym typeface="Lora"/>
              </a:rPr>
              <a:t>d</a:t>
            </a:r>
            <a:r>
              <a:rPr lang="en-US" sz="1800">
                <a:solidFill>
                  <a:srgbClr val="252E36"/>
                </a:solidFill>
                <a:latin typeface="Lora"/>
                <a:ea typeface="Lora"/>
                <a:cs typeface="Lora"/>
                <a:sym typeface="Lora"/>
              </a:rPr>
              <a:t>: The number of times that the raw observations are differenced, also called the degree of differencing.</a:t>
            </a:r>
            <a:endParaRPr/>
          </a:p>
          <a:p>
            <a:pPr indent="-114300" lvl="0" marL="0" marR="0" rtl="0" algn="l">
              <a:spcBef>
                <a:spcPts val="0"/>
              </a:spcBef>
              <a:spcAft>
                <a:spcPts val="0"/>
              </a:spcAft>
              <a:buClr>
                <a:srgbClr val="252E36"/>
              </a:buClr>
              <a:buSzPts val="1800"/>
              <a:buFont typeface="Arial"/>
              <a:buChar char="•"/>
            </a:pPr>
            <a:r>
              <a:rPr b="1" lang="en-US" sz="1800">
                <a:solidFill>
                  <a:srgbClr val="252E36"/>
                </a:solidFill>
                <a:latin typeface="Lora"/>
                <a:ea typeface="Lora"/>
                <a:cs typeface="Lora"/>
                <a:sym typeface="Lora"/>
              </a:rPr>
              <a:t>q</a:t>
            </a:r>
            <a:r>
              <a:rPr lang="en-US" sz="1800">
                <a:solidFill>
                  <a:srgbClr val="252E36"/>
                </a:solidFill>
                <a:latin typeface="Lora"/>
                <a:ea typeface="Lora"/>
                <a:cs typeface="Lora"/>
                <a:sym typeface="Lora"/>
              </a:rPr>
              <a:t>: The size of the moving average window, also called the order of moving average.</a:t>
            </a:r>
            <a:endParaRPr b="0" i="0" sz="1800">
              <a:solidFill>
                <a:srgbClr val="252E36"/>
              </a:solidFill>
              <a:latin typeface="Lora"/>
              <a:ea typeface="Lora"/>
              <a:cs typeface="Lora"/>
              <a:sym typeface="Lora"/>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p207"/>
          <p:cNvPicPr preferRelativeResize="0"/>
          <p:nvPr/>
        </p:nvPicPr>
        <p:blipFill rotWithShape="1">
          <a:blip r:embed="rId3">
            <a:alphaModFix/>
          </a:blip>
          <a:srcRect b="0" l="0" r="0" t="0"/>
          <a:stretch/>
        </p:blipFill>
        <p:spPr>
          <a:xfrm>
            <a:off x="475025" y="228601"/>
            <a:ext cx="9911987" cy="4383740"/>
          </a:xfrm>
          <a:prstGeom prst="rect">
            <a:avLst/>
          </a:prstGeom>
          <a:noFill/>
          <a:ln>
            <a:noFill/>
          </a:ln>
        </p:spPr>
      </p:pic>
      <p:sp>
        <p:nvSpPr>
          <p:cNvPr id="1210" name="Google Shape;1210;p207"/>
          <p:cNvSpPr/>
          <p:nvPr/>
        </p:nvSpPr>
        <p:spPr>
          <a:xfrm flipH="1">
            <a:off x="475023" y="4583162"/>
            <a:ext cx="991198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52E36"/>
                </a:solidFill>
                <a:latin typeface="Lora"/>
                <a:ea typeface="Lora"/>
                <a:cs typeface="Lora"/>
                <a:sym typeface="Lora"/>
              </a:rPr>
              <a:t>So, if you plot the model at first, and you are getting a Stationary model then there is no need of differencing. In that case d=0.</a:t>
            </a:r>
            <a:endParaRPr/>
          </a:p>
          <a:p>
            <a:pPr indent="0" lvl="0" marL="0" marR="0" rtl="0" algn="l">
              <a:spcBef>
                <a:spcPts val="0"/>
              </a:spcBef>
              <a:spcAft>
                <a:spcPts val="0"/>
              </a:spcAft>
              <a:buNone/>
            </a:pPr>
            <a:r>
              <a:rPr lang="en-US" sz="1800">
                <a:solidFill>
                  <a:srgbClr val="252E36"/>
                </a:solidFill>
                <a:latin typeface="Lora"/>
                <a:ea typeface="Lora"/>
                <a:cs typeface="Lora"/>
                <a:sym typeface="Lora"/>
              </a:rPr>
              <a:t>But, if the plot is not stationary then you need to do the differencing till it starts to follow a Stationary trend. and the number of times you are doing the differencing is the d value</a:t>
            </a:r>
            <a:endParaRPr b="0" i="0" sz="1800">
              <a:solidFill>
                <a:srgbClr val="252E36"/>
              </a:solidFill>
              <a:latin typeface="Lora"/>
              <a:ea typeface="Lora"/>
              <a:cs typeface="Lora"/>
              <a:sym typeface="Lora"/>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Ensemble Methods</a:t>
            </a:r>
            <a:endParaRPr/>
          </a:p>
        </p:txBody>
      </p:sp>
      <p:sp>
        <p:nvSpPr>
          <p:cNvPr id="1216" name="Google Shape;1216;p20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Ensemble methods enable combining multiple model scores into a single score to create a robust generalized model. At a high level there are two types of ensemble methods.</a:t>
            </a:r>
            <a:endParaRPr/>
          </a:p>
          <a:p>
            <a:pPr indent="0" lvl="0" marL="0" rtl="0" algn="l">
              <a:lnSpc>
                <a:spcPct val="90000"/>
              </a:lnSpc>
              <a:spcBef>
                <a:spcPts val="1000"/>
              </a:spcBef>
              <a:spcAft>
                <a:spcPts val="0"/>
              </a:spcAft>
              <a:buClr>
                <a:schemeClr val="dk1"/>
              </a:buClr>
              <a:buSzPts val="2800"/>
              <a:buNone/>
            </a:pPr>
            <a:r>
              <a:rPr lang="en-US"/>
              <a:t> 1. Combine multiple models of similar type</a:t>
            </a:r>
            <a:endParaRPr/>
          </a:p>
          <a:p>
            <a:pPr indent="-228600" lvl="0" marL="228600" rtl="0" algn="l">
              <a:lnSpc>
                <a:spcPct val="90000"/>
              </a:lnSpc>
              <a:spcBef>
                <a:spcPts val="1000"/>
              </a:spcBef>
              <a:spcAft>
                <a:spcPts val="0"/>
              </a:spcAft>
              <a:buClr>
                <a:schemeClr val="dk1"/>
              </a:buClr>
              <a:buSzPts val="2800"/>
              <a:buChar char="•"/>
            </a:pPr>
            <a:r>
              <a:rPr lang="en-US"/>
              <a:t> • Bagging (Bootstrap aggregation)</a:t>
            </a:r>
            <a:endParaRPr/>
          </a:p>
          <a:p>
            <a:pPr indent="-228600" lvl="0" marL="228600" rtl="0" algn="l">
              <a:lnSpc>
                <a:spcPct val="90000"/>
              </a:lnSpc>
              <a:spcBef>
                <a:spcPts val="1000"/>
              </a:spcBef>
              <a:spcAft>
                <a:spcPts val="0"/>
              </a:spcAft>
              <a:buClr>
                <a:schemeClr val="dk1"/>
              </a:buClr>
              <a:buSzPts val="2800"/>
              <a:buChar char="•"/>
            </a:pPr>
            <a:r>
              <a:rPr lang="en-US"/>
              <a:t> • Boosting</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pic>
        <p:nvPicPr>
          <p:cNvPr descr="ensemble" id="1221" name="Google Shape;1221;p209"/>
          <p:cNvPicPr preferRelativeResize="0"/>
          <p:nvPr/>
        </p:nvPicPr>
        <p:blipFill rotWithShape="1">
          <a:blip r:embed="rId3">
            <a:alphaModFix/>
          </a:blip>
          <a:srcRect b="0" l="0" r="0" t="0"/>
          <a:stretch/>
        </p:blipFill>
        <p:spPr>
          <a:xfrm>
            <a:off x="995082" y="1507048"/>
            <a:ext cx="8982636" cy="2662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p:nvPr/>
        </p:nvSpPr>
        <p:spPr>
          <a:xfrm>
            <a:off x="618565" y="443753"/>
            <a:ext cx="678478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rgbClr val="1F3864"/>
                </a:solidFill>
                <a:latin typeface="Calibri"/>
                <a:ea typeface="Calibri"/>
                <a:cs typeface="Calibri"/>
                <a:sym typeface="Calibri"/>
              </a:rPr>
              <a:t>Dealing with Missing Data</a:t>
            </a:r>
            <a:endParaRPr/>
          </a:p>
        </p:txBody>
      </p:sp>
      <p:sp>
        <p:nvSpPr>
          <p:cNvPr id="197" name="Google Shape;197;p21"/>
          <p:cNvSpPr/>
          <p:nvPr/>
        </p:nvSpPr>
        <p:spPr>
          <a:xfrm>
            <a:off x="403412" y="1936376"/>
            <a:ext cx="11483788"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385623"/>
                </a:solidFill>
                <a:latin typeface="Calibri"/>
                <a:ea typeface="Calibri"/>
                <a:cs typeface="Calibri"/>
                <a:sym typeface="Calibri"/>
              </a:rPr>
              <a:t>• Delete: You could simply delete the rows containing missing values. This technique is more suitable and effective when the number of missing value rows count is insignificant (say &lt; 5%) compare to the overall record count. You can achieve this using Panda's dropna() function.</a:t>
            </a:r>
            <a:endParaRPr sz="2800">
              <a:solidFill>
                <a:srgbClr val="385623"/>
              </a:solidFill>
              <a:latin typeface="Calibri"/>
              <a:ea typeface="Calibri"/>
              <a:cs typeface="Calibri"/>
              <a:sym typeface="Calibri"/>
            </a:endParaRPr>
          </a:p>
        </p:txBody>
      </p:sp>
      <p:sp>
        <p:nvSpPr>
          <p:cNvPr id="198" name="Google Shape;198;p21"/>
          <p:cNvSpPr/>
          <p:nvPr/>
        </p:nvSpPr>
        <p:spPr>
          <a:xfrm>
            <a:off x="403412" y="4141694"/>
            <a:ext cx="11483788"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85623"/>
                </a:solidFill>
                <a:latin typeface="Calibri"/>
                <a:ea typeface="Calibri"/>
                <a:cs typeface="Calibri"/>
                <a:sym typeface="Calibri"/>
              </a:rPr>
              <a:t>• Replace with summary: This is probably the most commonly used imputation technique. Summarization here is the mean, mode, or median for a respective column. For continuous or quantitative variables, either mean/average or mode or median value of the respective column can be used to replace the missing values. Whereas for categorical or qualitative variables, the mode (most frequent) summation technique works better. You can achieve this using Panda's fillna() function</a:t>
            </a:r>
            <a:endParaRPr sz="2400">
              <a:solidFill>
                <a:srgbClr val="385623"/>
              </a:solidFill>
              <a:latin typeface="Calibri"/>
              <a:ea typeface="Calibri"/>
              <a:cs typeface="Calibri"/>
              <a:sym typeface="Calibri"/>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10"/>
          <p:cNvSpPr/>
          <p:nvPr/>
        </p:nvSpPr>
        <p:spPr>
          <a:xfrm>
            <a:off x="322729" y="403412"/>
            <a:ext cx="114837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A Decision Tree determines the predictive value based on series of questions and conditions. For instance, this simple Decision Tree determining on whether an individual should play outside or not. The tree takes several weather factors into account, and given each factor either makes a decision or asks another question. In this example, every time it is overcast, we will play outside. However, if it is raining, we must ask if it is windy or not? If windy, we will not play. But given no wind, tie those shoelaces tight because were going outside to play.</a:t>
            </a:r>
            <a:endParaRPr sz="1800">
              <a:solidFill>
                <a:schemeClr val="dk1"/>
              </a:solidFill>
              <a:latin typeface="Calibri"/>
              <a:ea typeface="Calibri"/>
              <a:cs typeface="Calibri"/>
              <a:sym typeface="Calibri"/>
            </a:endParaRPr>
          </a:p>
        </p:txBody>
      </p:sp>
      <p:pic>
        <p:nvPicPr>
          <p:cNvPr id="1227" name="Google Shape;1227;p210"/>
          <p:cNvPicPr preferRelativeResize="0"/>
          <p:nvPr/>
        </p:nvPicPr>
        <p:blipFill rotWithShape="1">
          <a:blip r:embed="rId3">
            <a:alphaModFix/>
          </a:blip>
          <a:srcRect b="0" l="0" r="0" t="0"/>
          <a:stretch/>
        </p:blipFill>
        <p:spPr>
          <a:xfrm>
            <a:off x="2963675" y="2361640"/>
            <a:ext cx="5457825" cy="38290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11"/>
          <p:cNvSpPr/>
          <p:nvPr/>
        </p:nvSpPr>
        <p:spPr>
          <a:xfrm>
            <a:off x="228600" y="134471"/>
            <a:ext cx="116586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Decision Trees can also solve quantitative problems as well with the same format. In the Tree to the left, we want to know wether or not to invest in a commercial real estate property. Is it an office building? A Warehouse? An Apartment building? Good economic conditions? Poor Economic Conditions? How much will an investment return? These questions are answered and solved using this decision tree.</a:t>
            </a:r>
            <a:endParaRPr sz="1800">
              <a:solidFill>
                <a:schemeClr val="dk1"/>
              </a:solidFill>
              <a:latin typeface="Calibri"/>
              <a:ea typeface="Calibri"/>
              <a:cs typeface="Calibri"/>
              <a:sym typeface="Calibri"/>
            </a:endParaRPr>
          </a:p>
        </p:txBody>
      </p:sp>
      <p:sp>
        <p:nvSpPr>
          <p:cNvPr id="1233" name="Google Shape;1233;p211"/>
          <p:cNvSpPr/>
          <p:nvPr/>
        </p:nvSpPr>
        <p:spPr>
          <a:xfrm>
            <a:off x="228599" y="1963271"/>
            <a:ext cx="11793071"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2929"/>
                </a:solidFill>
                <a:latin typeface="Arial"/>
                <a:ea typeface="Arial"/>
                <a:cs typeface="Arial"/>
                <a:sym typeface="Arial"/>
              </a:rPr>
              <a:t>When making Decision Trees, there are several factors we must take into consideration: On what features do we make our decisions on? What is the threshold for classifying each question into a yes or no answer? In the first Decision Tree, what if we wanted to ask ourselves if we had friends to play with or not. If we have friends, we will play every time. If not, we might continue to ask ourselves questions about the weather. By adding an additional question, we hope to greater define the Yes and No classes.</a:t>
            </a:r>
            <a:endParaRPr/>
          </a:p>
          <a:p>
            <a:pPr indent="0" lvl="0" marL="0" marR="0" rtl="0" algn="l">
              <a:spcBef>
                <a:spcPts val="0"/>
              </a:spcBef>
              <a:spcAft>
                <a:spcPts val="0"/>
              </a:spcAft>
              <a:buNone/>
            </a:pPr>
            <a:r>
              <a:rPr lang="en-US" sz="1800">
                <a:solidFill>
                  <a:srgbClr val="292929"/>
                </a:solidFill>
                <a:latin typeface="Arial"/>
                <a:ea typeface="Arial"/>
                <a:cs typeface="Arial"/>
                <a:sym typeface="Arial"/>
              </a:rPr>
              <a:t>This is where Ensemble Methods come in handy! Rather than just relying on one Decision Tree and hoping we made the right decision at each split, Ensemble Methods allow us to take a sample of Decision Trees into account, calculate which features to use or questions to ask at each split, and make a final predictor based on the aggregated results of the sampled Decision Trees.</a:t>
            </a:r>
            <a:endParaRPr b="0" i="0" sz="1800">
              <a:solidFill>
                <a:srgbClr val="292929"/>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212"/>
          <p:cNvSpPr/>
          <p:nvPr/>
        </p:nvSpPr>
        <p:spPr>
          <a:xfrm>
            <a:off x="255493" y="242048"/>
            <a:ext cx="11308977" cy="33547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Bagging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BAGG</a:t>
            </a:r>
            <a:r>
              <a:rPr lang="en-US" sz="2000">
                <a:solidFill>
                  <a:schemeClr val="dk1"/>
                </a:solidFill>
                <a:latin typeface="Calibri"/>
                <a:ea typeface="Calibri"/>
                <a:cs typeface="Calibri"/>
                <a:sym typeface="Calibri"/>
              </a:rPr>
              <a:t>ing gets its name because it combines </a:t>
            </a:r>
            <a:r>
              <a:rPr b="1" i="1" lang="en-US" sz="2000">
                <a:solidFill>
                  <a:schemeClr val="dk1"/>
                </a:solidFill>
                <a:latin typeface="Calibri"/>
                <a:ea typeface="Calibri"/>
                <a:cs typeface="Calibri"/>
                <a:sym typeface="Calibri"/>
              </a:rPr>
              <a:t>B</a:t>
            </a:r>
            <a:r>
              <a:rPr lang="en-US" sz="2000">
                <a:solidFill>
                  <a:schemeClr val="dk1"/>
                </a:solidFill>
                <a:latin typeface="Calibri"/>
                <a:ea typeface="Calibri"/>
                <a:cs typeface="Calibri"/>
                <a:sym typeface="Calibri"/>
              </a:rPr>
              <a:t>ootstrapping and </a:t>
            </a:r>
            <a:r>
              <a:rPr b="1" i="1" lang="en-US" sz="2000">
                <a:solidFill>
                  <a:schemeClr val="dk1"/>
                </a:solidFill>
                <a:latin typeface="Calibri"/>
                <a:ea typeface="Calibri"/>
                <a:cs typeface="Calibri"/>
                <a:sym typeface="Calibri"/>
              </a:rPr>
              <a:t>Agg</a:t>
            </a:r>
            <a:r>
              <a:rPr lang="en-US" sz="2000">
                <a:solidFill>
                  <a:schemeClr val="dk1"/>
                </a:solidFill>
                <a:latin typeface="Calibri"/>
                <a:ea typeface="Calibri"/>
                <a:cs typeface="Calibri"/>
                <a:sym typeface="Calibri"/>
              </a:rPr>
              <a:t>regation to form one ensemble model</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Bootstrap aggregation (also known as bagging) was proposed by Leo Breiman in 1994, which is a model aggregation technique to reduce model variance. The training data is split into multiple samples with replacements called bootstrap samples. Bootstrap sample size will be the same as the original sample size, with 3/4th of the original values and replacement result in repetition of values</a:t>
            </a:r>
            <a:endParaRPr sz="2000">
              <a:solidFill>
                <a:schemeClr val="dk1"/>
              </a:solidFill>
              <a:latin typeface="Calibri"/>
              <a:ea typeface="Calibri"/>
              <a:cs typeface="Calibri"/>
              <a:sym typeface="Calibri"/>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213"/>
          <p:cNvPicPr preferRelativeResize="0"/>
          <p:nvPr/>
        </p:nvPicPr>
        <p:blipFill rotWithShape="1">
          <a:blip r:embed="rId3">
            <a:alphaModFix/>
          </a:blip>
          <a:srcRect b="0" l="0" r="0" t="0"/>
          <a:stretch/>
        </p:blipFill>
        <p:spPr>
          <a:xfrm>
            <a:off x="1963271" y="802754"/>
            <a:ext cx="7542679" cy="4793183"/>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214"/>
          <p:cNvPicPr preferRelativeResize="0"/>
          <p:nvPr/>
        </p:nvPicPr>
        <p:blipFill rotWithShape="1">
          <a:blip r:embed="rId3">
            <a:alphaModFix/>
          </a:blip>
          <a:srcRect b="0" l="0" r="0" t="0"/>
          <a:stretch/>
        </p:blipFill>
        <p:spPr>
          <a:xfrm>
            <a:off x="551329" y="1135522"/>
            <a:ext cx="10018059" cy="4377771"/>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pic>
        <p:nvPicPr>
          <p:cNvPr id="1253" name="Google Shape;1253;p215"/>
          <p:cNvPicPr preferRelativeResize="0"/>
          <p:nvPr/>
        </p:nvPicPr>
        <p:blipFill rotWithShape="1">
          <a:blip r:embed="rId3">
            <a:alphaModFix/>
          </a:blip>
          <a:srcRect b="0" l="0" r="0" t="0"/>
          <a:stretch/>
        </p:blipFill>
        <p:spPr>
          <a:xfrm>
            <a:off x="1452281" y="39880"/>
            <a:ext cx="8539443" cy="6232332"/>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Random Forest</a:t>
            </a:r>
            <a:br>
              <a:rPr lang="en-US"/>
            </a:br>
            <a:endParaRPr/>
          </a:p>
        </p:txBody>
      </p:sp>
      <p:sp>
        <p:nvSpPr>
          <p:cNvPr id="1259" name="Google Shape;1259;p2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Random Forest is a popular machine learning algorithm that belongs to the supervised learning technique. It can be used for both Classification and Regression problems in ML. It is based on the concept of </a:t>
            </a:r>
            <a:r>
              <a:rPr b="1" lang="en-US"/>
              <a:t>ensemble learning,</a:t>
            </a:r>
            <a:r>
              <a:rPr lang="en-US"/>
              <a:t> which is a process of </a:t>
            </a:r>
            <a:r>
              <a:rPr i="1" lang="en-US"/>
              <a:t>combining multiple classifiers to solve a complex problem and to improve the performance of the model.</a:t>
            </a:r>
            <a:endParaRPr/>
          </a:p>
          <a:p>
            <a:pPr indent="-228600" lvl="0" marL="228600" rtl="0" algn="l">
              <a:lnSpc>
                <a:spcPct val="90000"/>
              </a:lnSpc>
              <a:spcBef>
                <a:spcPts val="1000"/>
              </a:spcBef>
              <a:spcAft>
                <a:spcPts val="0"/>
              </a:spcAft>
              <a:buClr>
                <a:schemeClr val="dk1"/>
              </a:buClr>
              <a:buSzPct val="100000"/>
              <a:buChar char="•"/>
            </a:pPr>
            <a:r>
              <a:rPr lang="en-US"/>
              <a:t>As the name suggests, </a:t>
            </a:r>
            <a:r>
              <a:rPr b="1" i="1" lang="en-US"/>
              <a:t>"Random Forest is a classifier that contains a number of decision trees on various subsets of the given dataset and takes the average to improve the predictive accuracy of that dataset."</a:t>
            </a:r>
            <a:r>
              <a:rPr lang="en-US"/>
              <a:t> Instead of relying on one decision tree, the random forest takes the prediction from each tree and based on the majority votes of predictions, and it predicts the final output.</a:t>
            </a:r>
            <a:endParaRPr/>
          </a:p>
          <a:p>
            <a:pPr indent="-228600" lvl="0" marL="228600" rtl="0" algn="l">
              <a:lnSpc>
                <a:spcPct val="90000"/>
              </a:lnSpc>
              <a:spcBef>
                <a:spcPts val="1000"/>
              </a:spcBef>
              <a:spcAft>
                <a:spcPts val="0"/>
              </a:spcAft>
              <a:buClr>
                <a:schemeClr val="dk1"/>
              </a:buClr>
              <a:buSzPct val="100000"/>
              <a:buChar char="•"/>
            </a:pPr>
            <a:r>
              <a:rPr b="1" lang="en-US"/>
              <a:t>The greater number of trees in the forest leads to higher accuracy and prevents the problem of overfitting.</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pic>
        <p:nvPicPr>
          <p:cNvPr id="1264" name="Google Shape;1264;p217"/>
          <p:cNvPicPr preferRelativeResize="0"/>
          <p:nvPr/>
        </p:nvPicPr>
        <p:blipFill rotWithShape="1">
          <a:blip r:embed="rId3">
            <a:alphaModFix/>
          </a:blip>
          <a:srcRect b="0" l="0" r="0" t="0"/>
          <a:stretch/>
        </p:blipFill>
        <p:spPr>
          <a:xfrm>
            <a:off x="2238375" y="1338262"/>
            <a:ext cx="7715250" cy="418147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218"/>
          <p:cNvSpPr/>
          <p:nvPr/>
        </p:nvSpPr>
        <p:spPr>
          <a:xfrm>
            <a:off x="295835" y="309282"/>
            <a:ext cx="11497236" cy="54476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610B38"/>
                </a:solidFill>
                <a:latin typeface="Arial"/>
                <a:ea typeface="Arial"/>
                <a:cs typeface="Arial"/>
                <a:sym typeface="Arial"/>
              </a:rPr>
              <a:t>Assumptions for Random Forest</a:t>
            </a:r>
            <a:endParaRPr/>
          </a:p>
          <a:p>
            <a:pPr indent="0" lvl="0" marL="0" marR="0" rtl="0" algn="just">
              <a:spcBef>
                <a:spcPts val="0"/>
              </a:spcBef>
              <a:spcAft>
                <a:spcPts val="0"/>
              </a:spcAft>
              <a:buNone/>
            </a:pPr>
            <a:r>
              <a:rPr lang="en-US" sz="2800">
                <a:solidFill>
                  <a:srgbClr val="333333"/>
                </a:solidFill>
                <a:latin typeface="Inter"/>
                <a:ea typeface="Inter"/>
                <a:cs typeface="Inter"/>
                <a:sym typeface="Inter"/>
              </a:rPr>
              <a:t>Since the random forest combines multiple trees to predict the class of the dataset, it is possible that some decision trees may predict the correct output, while others may not. But together, all the trees predict the correct output. Therefore, below are two assumptions for a better Random forest classifier:</a:t>
            </a:r>
            <a:endParaRPr/>
          </a:p>
          <a:p>
            <a:pPr indent="0" lvl="0" marL="0" marR="0" rtl="0" algn="just">
              <a:spcBef>
                <a:spcPts val="0"/>
              </a:spcBef>
              <a:spcAft>
                <a:spcPts val="0"/>
              </a:spcAft>
              <a:buNone/>
            </a:pPr>
            <a:r>
              <a:t/>
            </a:r>
            <a:endParaRPr sz="1800">
              <a:solidFill>
                <a:srgbClr val="333333"/>
              </a:solidFill>
              <a:latin typeface="Inter"/>
              <a:ea typeface="Inter"/>
              <a:cs typeface="Inter"/>
              <a:sym typeface="Inter"/>
            </a:endParaRPr>
          </a:p>
          <a:p>
            <a:pPr indent="0" lvl="0" marL="0" marR="0" rtl="0" algn="just">
              <a:spcBef>
                <a:spcPts val="0"/>
              </a:spcBef>
              <a:spcAft>
                <a:spcPts val="0"/>
              </a:spcAft>
              <a:buNone/>
            </a:pPr>
            <a:r>
              <a:t/>
            </a:r>
            <a:endParaRPr sz="1800">
              <a:solidFill>
                <a:srgbClr val="333333"/>
              </a:solidFill>
              <a:latin typeface="Inter"/>
              <a:ea typeface="Inter"/>
              <a:cs typeface="Inter"/>
              <a:sym typeface="Inter"/>
            </a:endParaRPr>
          </a:p>
          <a:p>
            <a:pPr indent="0" lvl="0" marL="0" marR="0" rtl="0" algn="just">
              <a:spcBef>
                <a:spcPts val="0"/>
              </a:spcBef>
              <a:spcAft>
                <a:spcPts val="0"/>
              </a:spcAft>
              <a:buNone/>
            </a:pPr>
            <a:r>
              <a:t/>
            </a:r>
            <a:endParaRPr sz="2800">
              <a:solidFill>
                <a:srgbClr val="333333"/>
              </a:solidFill>
              <a:latin typeface="Inter"/>
              <a:ea typeface="Inter"/>
              <a:cs typeface="Inter"/>
              <a:sym typeface="Inter"/>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Inter"/>
                <a:ea typeface="Inter"/>
                <a:cs typeface="Inter"/>
                <a:sym typeface="Inter"/>
              </a:rPr>
              <a:t>There should be some actual values in the feature variable of the dataset so that the classifier can predict accurate results rather than a guessed result.</a:t>
            </a:r>
            <a:endParaRPr/>
          </a:p>
          <a:p>
            <a:pPr indent="-177800" lvl="0" marL="0" marR="0" rtl="0" algn="just">
              <a:spcBef>
                <a:spcPts val="0"/>
              </a:spcBef>
              <a:spcAft>
                <a:spcPts val="0"/>
              </a:spcAft>
              <a:buClr>
                <a:srgbClr val="000000"/>
              </a:buClr>
              <a:buSzPts val="2800"/>
              <a:buFont typeface="Arial"/>
              <a:buChar char="•"/>
            </a:pPr>
            <a:r>
              <a:rPr lang="en-US" sz="2800">
                <a:solidFill>
                  <a:srgbClr val="000000"/>
                </a:solidFill>
                <a:latin typeface="Inter"/>
                <a:ea typeface="Inter"/>
                <a:cs typeface="Inter"/>
                <a:sym typeface="Inter"/>
              </a:rPr>
              <a:t>The predictions from each tree must have very low correlations.</a:t>
            </a:r>
            <a:endParaRPr b="0" i="0" sz="2800">
              <a:solidFill>
                <a:srgbClr val="000000"/>
              </a:solidFill>
              <a:latin typeface="Inter"/>
              <a:ea typeface="Inter"/>
              <a:cs typeface="Inter"/>
              <a:sym typeface="Inte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219"/>
          <p:cNvSpPr/>
          <p:nvPr/>
        </p:nvSpPr>
        <p:spPr>
          <a:xfrm>
            <a:off x="215153" y="806825"/>
            <a:ext cx="8928847" cy="38779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610B38"/>
                </a:solidFill>
                <a:latin typeface="Arial"/>
                <a:ea typeface="Arial"/>
                <a:cs typeface="Arial"/>
                <a:sym typeface="Arial"/>
              </a:rPr>
              <a:t>Why use Random Forest?</a:t>
            </a:r>
            <a:endParaRPr/>
          </a:p>
          <a:p>
            <a:pPr indent="0" lvl="0" marL="0" marR="0" rtl="0" algn="just">
              <a:spcBef>
                <a:spcPts val="0"/>
              </a:spcBef>
              <a:spcAft>
                <a:spcPts val="0"/>
              </a:spcAft>
              <a:buNone/>
            </a:pPr>
            <a:r>
              <a:t/>
            </a:r>
            <a:endParaRPr sz="1800">
              <a:solidFill>
                <a:srgbClr val="610B38"/>
              </a:solidFill>
              <a:latin typeface="Arial"/>
              <a:ea typeface="Arial"/>
              <a:cs typeface="Arial"/>
              <a:sym typeface="Arial"/>
            </a:endParaRPr>
          </a:p>
          <a:p>
            <a:pPr indent="0" lvl="0" marL="0" marR="0" rtl="0" algn="just">
              <a:spcBef>
                <a:spcPts val="0"/>
              </a:spcBef>
              <a:spcAft>
                <a:spcPts val="0"/>
              </a:spcAft>
              <a:buNone/>
            </a:pPr>
            <a:r>
              <a:t/>
            </a:r>
            <a:endParaRPr sz="1800">
              <a:solidFill>
                <a:srgbClr val="610B38"/>
              </a:solidFill>
              <a:latin typeface="Arial"/>
              <a:ea typeface="Arial"/>
              <a:cs typeface="Arial"/>
              <a:sym typeface="Arial"/>
            </a:endParaRPr>
          </a:p>
          <a:p>
            <a:pPr indent="0" lvl="0" marL="0" marR="0" rtl="0" algn="just">
              <a:spcBef>
                <a:spcPts val="0"/>
              </a:spcBef>
              <a:spcAft>
                <a:spcPts val="0"/>
              </a:spcAft>
              <a:buNone/>
            </a:pPr>
            <a:r>
              <a:t/>
            </a:r>
            <a:endParaRPr sz="1800">
              <a:solidFill>
                <a:srgbClr val="610B38"/>
              </a:solidFill>
              <a:latin typeface="Arial"/>
              <a:ea typeface="Arial"/>
              <a:cs typeface="Arial"/>
              <a:sym typeface="Arial"/>
            </a:endParaRPr>
          </a:p>
          <a:p>
            <a:pPr indent="0" lvl="0" marL="0" marR="0" rtl="0" algn="just">
              <a:spcBef>
                <a:spcPts val="0"/>
              </a:spcBef>
              <a:spcAft>
                <a:spcPts val="0"/>
              </a:spcAft>
              <a:buNone/>
            </a:pPr>
            <a:r>
              <a:rPr lang="en-US" sz="2400">
                <a:solidFill>
                  <a:srgbClr val="333333"/>
                </a:solidFill>
                <a:latin typeface="Inter"/>
                <a:ea typeface="Inter"/>
                <a:cs typeface="Inter"/>
                <a:sym typeface="Inter"/>
              </a:rPr>
              <a:t>Below are some points that explain why we should use the Random Forest algorithm:</a:t>
            </a:r>
            <a:endParaRPr/>
          </a:p>
          <a:p>
            <a:pPr indent="-152400" lvl="0" marL="0" marR="0" rtl="0" algn="just">
              <a:spcBef>
                <a:spcPts val="0"/>
              </a:spcBef>
              <a:spcAft>
                <a:spcPts val="0"/>
              </a:spcAft>
              <a:buClr>
                <a:srgbClr val="000000"/>
              </a:buClr>
              <a:buSzPts val="2400"/>
              <a:buFont typeface="Arial"/>
              <a:buChar char="•"/>
            </a:pPr>
            <a:r>
              <a:rPr lang="en-US" sz="2400">
                <a:solidFill>
                  <a:srgbClr val="000000"/>
                </a:solidFill>
                <a:latin typeface="Inter"/>
                <a:ea typeface="Inter"/>
                <a:cs typeface="Inter"/>
                <a:sym typeface="Inter"/>
              </a:rPr>
              <a:t>It takes less training time as compared to other algorithms.</a:t>
            </a:r>
            <a:endParaRPr/>
          </a:p>
          <a:p>
            <a:pPr indent="-152400" lvl="0" marL="0" marR="0" rtl="0" algn="just">
              <a:spcBef>
                <a:spcPts val="0"/>
              </a:spcBef>
              <a:spcAft>
                <a:spcPts val="0"/>
              </a:spcAft>
              <a:buClr>
                <a:srgbClr val="000000"/>
              </a:buClr>
              <a:buSzPts val="2400"/>
              <a:buFont typeface="Arial"/>
              <a:buChar char="•"/>
            </a:pPr>
            <a:r>
              <a:rPr lang="en-US" sz="2400">
                <a:solidFill>
                  <a:srgbClr val="000000"/>
                </a:solidFill>
                <a:latin typeface="Inter"/>
                <a:ea typeface="Inter"/>
                <a:cs typeface="Inter"/>
                <a:sym typeface="Inter"/>
              </a:rPr>
              <a:t>It predicts output with high accuracy, even for the large dataset it runs efficiently.</a:t>
            </a:r>
            <a:endParaRPr/>
          </a:p>
          <a:p>
            <a:pPr indent="-152400" lvl="0" marL="0" marR="0" rtl="0" algn="just">
              <a:spcBef>
                <a:spcPts val="0"/>
              </a:spcBef>
              <a:spcAft>
                <a:spcPts val="0"/>
              </a:spcAft>
              <a:buClr>
                <a:srgbClr val="000000"/>
              </a:buClr>
              <a:buSzPts val="2400"/>
              <a:buFont typeface="Arial"/>
              <a:buChar char="•"/>
            </a:pPr>
            <a:r>
              <a:rPr lang="en-US" sz="2400">
                <a:solidFill>
                  <a:srgbClr val="000000"/>
                </a:solidFill>
                <a:latin typeface="Inter"/>
                <a:ea typeface="Inter"/>
                <a:cs typeface="Inter"/>
                <a:sym typeface="Inter"/>
              </a:rPr>
              <a:t>It can also maintain accuracy when a large proportion of data is missing.</a:t>
            </a:r>
            <a:endParaRPr b="0" i="0" sz="2400">
              <a:solidFill>
                <a:srgbClr val="000000"/>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p:nvPr/>
        </p:nvSpPr>
        <p:spPr>
          <a:xfrm>
            <a:off x="484094" y="336176"/>
            <a:ext cx="11349318" cy="20005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85623"/>
                </a:solidFill>
                <a:latin typeface="Calibri"/>
                <a:ea typeface="Calibri"/>
                <a:cs typeface="Calibri"/>
                <a:sym typeface="Calibri"/>
              </a:rPr>
              <a:t>• </a:t>
            </a:r>
            <a:r>
              <a:rPr lang="en-US" sz="2800">
                <a:solidFill>
                  <a:schemeClr val="dk1"/>
                </a:solidFill>
                <a:latin typeface="Calibri"/>
                <a:ea typeface="Calibri"/>
                <a:cs typeface="Calibri"/>
                <a:sym typeface="Calibri"/>
              </a:rPr>
              <a:t>Random replace: </a:t>
            </a:r>
            <a:endParaRPr/>
          </a:p>
          <a:p>
            <a:pPr indent="0" lvl="0" marL="0" marR="0" rtl="0" algn="l">
              <a:spcBef>
                <a:spcPts val="0"/>
              </a:spcBef>
              <a:spcAft>
                <a:spcPts val="0"/>
              </a:spcAft>
              <a:buNone/>
            </a:pPr>
            <a:r>
              <a:t/>
            </a:r>
            <a:endParaRPr sz="2400">
              <a:solidFill>
                <a:srgbClr val="385623"/>
              </a:solidFill>
              <a:latin typeface="Calibri"/>
              <a:ea typeface="Calibri"/>
              <a:cs typeface="Calibri"/>
              <a:sym typeface="Calibri"/>
            </a:endParaRPr>
          </a:p>
          <a:p>
            <a:pPr indent="0" lvl="0" marL="0" marR="0" rtl="0" algn="l">
              <a:spcBef>
                <a:spcPts val="0"/>
              </a:spcBef>
              <a:spcAft>
                <a:spcPts val="0"/>
              </a:spcAft>
              <a:buNone/>
            </a:pPr>
            <a:r>
              <a:rPr lang="en-US" sz="2400">
                <a:solidFill>
                  <a:srgbClr val="385623"/>
                </a:solidFill>
                <a:latin typeface="Calibri"/>
                <a:ea typeface="Calibri"/>
                <a:cs typeface="Calibri"/>
                <a:sym typeface="Calibri"/>
              </a:rPr>
              <a:t>You can also replace the missing values with a randomly picked value from the respective column. This technique would be appropriate where the missing values row count is insignificant.</a:t>
            </a:r>
            <a:endParaRPr sz="2400">
              <a:solidFill>
                <a:srgbClr val="385623"/>
              </a:solidFill>
              <a:latin typeface="Calibri"/>
              <a:ea typeface="Calibri"/>
              <a:cs typeface="Calibri"/>
              <a:sym typeface="Calibri"/>
            </a:endParaRPr>
          </a:p>
        </p:txBody>
      </p:sp>
      <p:sp>
        <p:nvSpPr>
          <p:cNvPr id="204" name="Google Shape;204;p22"/>
          <p:cNvSpPr/>
          <p:nvPr/>
        </p:nvSpPr>
        <p:spPr>
          <a:xfrm>
            <a:off x="309282" y="2904564"/>
            <a:ext cx="11524130" cy="20005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85623"/>
                </a:solidFill>
                <a:latin typeface="Calibri"/>
                <a:ea typeface="Calibri"/>
                <a:cs typeface="Calibri"/>
                <a:sym typeface="Calibri"/>
              </a:rPr>
              <a:t>• </a:t>
            </a:r>
            <a:r>
              <a:rPr lang="en-US" sz="2800">
                <a:solidFill>
                  <a:schemeClr val="dk1"/>
                </a:solidFill>
                <a:latin typeface="Calibri"/>
                <a:ea typeface="Calibri"/>
                <a:cs typeface="Calibri"/>
                <a:sym typeface="Calibri"/>
              </a:rPr>
              <a:t>Using predictive model: </a:t>
            </a:r>
            <a:endParaRPr/>
          </a:p>
          <a:p>
            <a:pPr indent="0" lvl="0" marL="0" marR="0" rtl="0" algn="l">
              <a:spcBef>
                <a:spcPts val="0"/>
              </a:spcBef>
              <a:spcAft>
                <a:spcPts val="0"/>
              </a:spcAft>
              <a:buNone/>
            </a:pPr>
            <a:r>
              <a:t/>
            </a:r>
            <a:endParaRPr sz="2400">
              <a:solidFill>
                <a:srgbClr val="385623"/>
              </a:solidFill>
              <a:latin typeface="Calibri"/>
              <a:ea typeface="Calibri"/>
              <a:cs typeface="Calibri"/>
              <a:sym typeface="Calibri"/>
            </a:endParaRPr>
          </a:p>
          <a:p>
            <a:pPr indent="0" lvl="0" marL="0" marR="0" rtl="0" algn="l">
              <a:spcBef>
                <a:spcPts val="0"/>
              </a:spcBef>
              <a:spcAft>
                <a:spcPts val="0"/>
              </a:spcAft>
              <a:buNone/>
            </a:pPr>
            <a:r>
              <a:rPr lang="en-US" sz="2400">
                <a:solidFill>
                  <a:srgbClr val="385623"/>
                </a:solidFill>
                <a:latin typeface="Calibri"/>
                <a:ea typeface="Calibri"/>
                <a:cs typeface="Calibri"/>
                <a:sym typeface="Calibri"/>
              </a:rPr>
              <a:t>This is an advanced technique. Here you can train a regression model for continuous variables and classification model for categorical variables with the available data and use the model to predict the missing values.</a:t>
            </a:r>
            <a:endParaRPr sz="2400">
              <a:solidFill>
                <a:srgbClr val="385623"/>
              </a:solidFill>
              <a:latin typeface="Calibri"/>
              <a:ea typeface="Calibri"/>
              <a:cs typeface="Calibri"/>
              <a:sym typeface="Calibri"/>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20"/>
          <p:cNvSpPr/>
          <p:nvPr/>
        </p:nvSpPr>
        <p:spPr>
          <a:xfrm>
            <a:off x="255493" y="685801"/>
            <a:ext cx="10905565" cy="501675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610B38"/>
                </a:solidFill>
                <a:latin typeface="Arial"/>
                <a:ea typeface="Arial"/>
                <a:cs typeface="Arial"/>
                <a:sym typeface="Arial"/>
              </a:rPr>
              <a:t>How does Random Forest algorithm work?</a:t>
            </a:r>
            <a:endParaRPr/>
          </a:p>
          <a:p>
            <a:pPr indent="0" lvl="0" marL="0" marR="0" rtl="0" algn="just">
              <a:spcBef>
                <a:spcPts val="0"/>
              </a:spcBef>
              <a:spcAft>
                <a:spcPts val="0"/>
              </a:spcAft>
              <a:buNone/>
            </a:pPr>
            <a:r>
              <a:t/>
            </a:r>
            <a:endParaRPr sz="2000">
              <a:solidFill>
                <a:srgbClr val="610B38"/>
              </a:solidFill>
              <a:latin typeface="Arial"/>
              <a:ea typeface="Arial"/>
              <a:cs typeface="Arial"/>
              <a:sym typeface="Arial"/>
            </a:endParaRPr>
          </a:p>
          <a:p>
            <a:pPr indent="0" lvl="0" marL="0" marR="0" rtl="0" algn="just">
              <a:spcBef>
                <a:spcPts val="0"/>
              </a:spcBef>
              <a:spcAft>
                <a:spcPts val="0"/>
              </a:spcAft>
              <a:buNone/>
            </a:pPr>
            <a:r>
              <a:t/>
            </a:r>
            <a:endParaRPr sz="2000">
              <a:solidFill>
                <a:srgbClr val="610B38"/>
              </a:solidFill>
              <a:latin typeface="Arial"/>
              <a:ea typeface="Arial"/>
              <a:cs typeface="Arial"/>
              <a:sym typeface="Arial"/>
            </a:endParaRPr>
          </a:p>
          <a:p>
            <a:pPr indent="0" lvl="0" marL="0" marR="0" rtl="0" algn="just">
              <a:spcBef>
                <a:spcPts val="0"/>
              </a:spcBef>
              <a:spcAft>
                <a:spcPts val="0"/>
              </a:spcAft>
              <a:buNone/>
            </a:pPr>
            <a:r>
              <a:rPr lang="en-US" sz="2000">
                <a:solidFill>
                  <a:srgbClr val="333333"/>
                </a:solidFill>
                <a:latin typeface="Inter"/>
                <a:ea typeface="Inter"/>
                <a:cs typeface="Inter"/>
                <a:sym typeface="Inter"/>
              </a:rPr>
              <a:t>Random Forest works in two-phase first is to create the random forest by combining N decision tree, and second is to make predictions for each tree created in the first phase.</a:t>
            </a:r>
            <a:endParaRPr/>
          </a:p>
          <a:p>
            <a:pPr indent="0" lvl="0" marL="0" marR="0" rtl="0" algn="just">
              <a:spcBef>
                <a:spcPts val="0"/>
              </a:spcBef>
              <a:spcAft>
                <a:spcPts val="0"/>
              </a:spcAft>
              <a:buNone/>
            </a:pPr>
            <a:r>
              <a:t/>
            </a:r>
            <a:endParaRPr sz="2000">
              <a:solidFill>
                <a:srgbClr val="333333"/>
              </a:solidFill>
              <a:latin typeface="Inter"/>
              <a:ea typeface="Inter"/>
              <a:cs typeface="Inter"/>
              <a:sym typeface="Inter"/>
            </a:endParaRPr>
          </a:p>
          <a:p>
            <a:pPr indent="0" lvl="0" marL="0" marR="0" rtl="0" algn="just">
              <a:spcBef>
                <a:spcPts val="0"/>
              </a:spcBef>
              <a:spcAft>
                <a:spcPts val="0"/>
              </a:spcAft>
              <a:buNone/>
            </a:pPr>
            <a:r>
              <a:t/>
            </a:r>
            <a:endParaRPr sz="2000">
              <a:solidFill>
                <a:srgbClr val="333333"/>
              </a:solidFill>
              <a:latin typeface="Inter"/>
              <a:ea typeface="Inter"/>
              <a:cs typeface="Inter"/>
              <a:sym typeface="Inter"/>
            </a:endParaRPr>
          </a:p>
          <a:p>
            <a:pPr indent="0" lvl="0" marL="0" marR="0" rtl="0" algn="just">
              <a:spcBef>
                <a:spcPts val="0"/>
              </a:spcBef>
              <a:spcAft>
                <a:spcPts val="0"/>
              </a:spcAft>
              <a:buNone/>
            </a:pPr>
            <a:r>
              <a:rPr lang="en-US" sz="2000">
                <a:solidFill>
                  <a:srgbClr val="333333"/>
                </a:solidFill>
                <a:latin typeface="Inter"/>
                <a:ea typeface="Inter"/>
                <a:cs typeface="Inter"/>
                <a:sym typeface="Inter"/>
              </a:rPr>
              <a:t>The Working process can be explained in the below steps and diagram:</a:t>
            </a:r>
            <a:endParaRPr/>
          </a:p>
          <a:p>
            <a:pPr indent="0" lvl="0" marL="0" marR="0" rtl="0" algn="just">
              <a:spcBef>
                <a:spcPts val="0"/>
              </a:spcBef>
              <a:spcAft>
                <a:spcPts val="0"/>
              </a:spcAft>
              <a:buNone/>
            </a:pPr>
            <a:r>
              <a:t/>
            </a:r>
            <a:endParaRPr sz="2000">
              <a:solidFill>
                <a:srgbClr val="333333"/>
              </a:solidFill>
              <a:latin typeface="Inter"/>
              <a:ea typeface="Inter"/>
              <a:cs typeface="Inter"/>
              <a:sym typeface="Inter"/>
            </a:endParaRPr>
          </a:p>
          <a:p>
            <a:pPr indent="0" lvl="0" marL="0" marR="0" rtl="0" algn="just">
              <a:spcBef>
                <a:spcPts val="0"/>
              </a:spcBef>
              <a:spcAft>
                <a:spcPts val="0"/>
              </a:spcAft>
              <a:buNone/>
            </a:pPr>
            <a:r>
              <a:t/>
            </a:r>
            <a:endParaRPr sz="2000">
              <a:solidFill>
                <a:srgbClr val="333333"/>
              </a:solidFill>
              <a:latin typeface="Inter"/>
              <a:ea typeface="Inter"/>
              <a:cs typeface="Inter"/>
              <a:sym typeface="Inter"/>
            </a:endParaRPr>
          </a:p>
          <a:p>
            <a:pPr indent="0" lvl="0" marL="0" marR="0" rtl="0" algn="just">
              <a:spcBef>
                <a:spcPts val="0"/>
              </a:spcBef>
              <a:spcAft>
                <a:spcPts val="0"/>
              </a:spcAft>
              <a:buNone/>
            </a:pPr>
            <a:r>
              <a:rPr b="1" lang="en-US" sz="2000">
                <a:solidFill>
                  <a:srgbClr val="333333"/>
                </a:solidFill>
                <a:latin typeface="Inter"/>
                <a:ea typeface="Inter"/>
                <a:cs typeface="Inter"/>
                <a:sym typeface="Inter"/>
              </a:rPr>
              <a:t>Step-1:</a:t>
            </a:r>
            <a:r>
              <a:rPr lang="en-US" sz="2000">
                <a:solidFill>
                  <a:srgbClr val="333333"/>
                </a:solidFill>
                <a:latin typeface="Inter"/>
                <a:ea typeface="Inter"/>
                <a:cs typeface="Inter"/>
                <a:sym typeface="Inter"/>
              </a:rPr>
              <a:t> Select random K data points from the training set.</a:t>
            </a:r>
            <a:endParaRPr/>
          </a:p>
          <a:p>
            <a:pPr indent="0" lvl="0" marL="0" marR="0" rtl="0" algn="just">
              <a:spcBef>
                <a:spcPts val="0"/>
              </a:spcBef>
              <a:spcAft>
                <a:spcPts val="0"/>
              </a:spcAft>
              <a:buNone/>
            </a:pPr>
            <a:r>
              <a:rPr b="1" lang="en-US" sz="2000">
                <a:solidFill>
                  <a:srgbClr val="333333"/>
                </a:solidFill>
                <a:latin typeface="Inter"/>
                <a:ea typeface="Inter"/>
                <a:cs typeface="Inter"/>
                <a:sym typeface="Inter"/>
              </a:rPr>
              <a:t>Step-2:</a:t>
            </a:r>
            <a:r>
              <a:rPr lang="en-US" sz="2000">
                <a:solidFill>
                  <a:srgbClr val="333333"/>
                </a:solidFill>
                <a:latin typeface="Inter"/>
                <a:ea typeface="Inter"/>
                <a:cs typeface="Inter"/>
                <a:sym typeface="Inter"/>
              </a:rPr>
              <a:t> Build the decision trees associated with the selected data points (Subsets).</a:t>
            </a:r>
            <a:endParaRPr/>
          </a:p>
          <a:p>
            <a:pPr indent="0" lvl="0" marL="0" marR="0" rtl="0" algn="just">
              <a:spcBef>
                <a:spcPts val="0"/>
              </a:spcBef>
              <a:spcAft>
                <a:spcPts val="0"/>
              </a:spcAft>
              <a:buNone/>
            </a:pPr>
            <a:r>
              <a:rPr b="1" lang="en-US" sz="2000">
                <a:solidFill>
                  <a:srgbClr val="333333"/>
                </a:solidFill>
                <a:latin typeface="Inter"/>
                <a:ea typeface="Inter"/>
                <a:cs typeface="Inter"/>
                <a:sym typeface="Inter"/>
              </a:rPr>
              <a:t>Step-3:</a:t>
            </a:r>
            <a:r>
              <a:rPr lang="en-US" sz="2000">
                <a:solidFill>
                  <a:srgbClr val="333333"/>
                </a:solidFill>
                <a:latin typeface="Inter"/>
                <a:ea typeface="Inter"/>
                <a:cs typeface="Inter"/>
                <a:sym typeface="Inter"/>
              </a:rPr>
              <a:t> Choose the number N for decision trees that you want to build.</a:t>
            </a:r>
            <a:endParaRPr/>
          </a:p>
          <a:p>
            <a:pPr indent="0" lvl="0" marL="0" marR="0" rtl="0" algn="just">
              <a:spcBef>
                <a:spcPts val="0"/>
              </a:spcBef>
              <a:spcAft>
                <a:spcPts val="0"/>
              </a:spcAft>
              <a:buNone/>
            </a:pPr>
            <a:r>
              <a:rPr b="1" lang="en-US" sz="2000">
                <a:solidFill>
                  <a:srgbClr val="333333"/>
                </a:solidFill>
                <a:latin typeface="Inter"/>
                <a:ea typeface="Inter"/>
                <a:cs typeface="Inter"/>
                <a:sym typeface="Inter"/>
              </a:rPr>
              <a:t>Step-4:</a:t>
            </a:r>
            <a:r>
              <a:rPr lang="en-US" sz="2000">
                <a:solidFill>
                  <a:srgbClr val="333333"/>
                </a:solidFill>
                <a:latin typeface="Inter"/>
                <a:ea typeface="Inter"/>
                <a:cs typeface="Inter"/>
                <a:sym typeface="Inter"/>
              </a:rPr>
              <a:t> Repeat Step 1 &amp; 2.</a:t>
            </a:r>
            <a:endParaRPr/>
          </a:p>
          <a:p>
            <a:pPr indent="0" lvl="0" marL="0" marR="0" rtl="0" algn="just">
              <a:spcBef>
                <a:spcPts val="0"/>
              </a:spcBef>
              <a:spcAft>
                <a:spcPts val="0"/>
              </a:spcAft>
              <a:buNone/>
            </a:pPr>
            <a:r>
              <a:rPr b="1" lang="en-US" sz="2000">
                <a:solidFill>
                  <a:srgbClr val="333333"/>
                </a:solidFill>
                <a:latin typeface="Inter"/>
                <a:ea typeface="Inter"/>
                <a:cs typeface="Inter"/>
                <a:sym typeface="Inter"/>
              </a:rPr>
              <a:t>Step-5:</a:t>
            </a:r>
            <a:r>
              <a:rPr lang="en-US" sz="2000">
                <a:solidFill>
                  <a:srgbClr val="333333"/>
                </a:solidFill>
                <a:latin typeface="Inter"/>
                <a:ea typeface="Inter"/>
                <a:cs typeface="Inter"/>
                <a:sym typeface="Inter"/>
              </a:rPr>
              <a:t> For new data points, find the predictions of each decision tree, and assign the new data points to the category that wins the majority votes.</a:t>
            </a:r>
            <a:endParaRPr b="0" i="0" sz="2000">
              <a:solidFill>
                <a:srgbClr val="333333"/>
              </a:solidFill>
              <a:latin typeface="Inter"/>
              <a:ea typeface="Inter"/>
              <a:cs typeface="Inter"/>
              <a:sym typeface="Inte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21"/>
          <p:cNvSpPr/>
          <p:nvPr/>
        </p:nvSpPr>
        <p:spPr>
          <a:xfrm>
            <a:off x="981635" y="874059"/>
            <a:ext cx="10219765" cy="40626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610B38"/>
                </a:solidFill>
                <a:latin typeface="Arial"/>
                <a:ea typeface="Arial"/>
                <a:cs typeface="Arial"/>
                <a:sym typeface="Arial"/>
              </a:rPr>
              <a:t>Advantages of Random Forest</a:t>
            </a:r>
            <a:endParaRPr/>
          </a:p>
          <a:p>
            <a:pPr indent="0" lvl="0" marL="0" marR="0" rtl="0" algn="just">
              <a:spcBef>
                <a:spcPts val="0"/>
              </a:spcBef>
              <a:spcAft>
                <a:spcPts val="0"/>
              </a:spcAft>
              <a:buNone/>
            </a:pPr>
            <a:r>
              <a:t/>
            </a:r>
            <a:endParaRPr sz="1800">
              <a:solidFill>
                <a:srgbClr val="610B38"/>
              </a:solidFill>
              <a:latin typeface="Arial"/>
              <a:ea typeface="Arial"/>
              <a:cs typeface="Arial"/>
              <a:sym typeface="Arial"/>
            </a:endParaRPr>
          </a:p>
          <a:p>
            <a:pPr indent="0" lvl="0" marL="0" marR="0" rtl="0" algn="just">
              <a:spcBef>
                <a:spcPts val="0"/>
              </a:spcBef>
              <a:spcAft>
                <a:spcPts val="0"/>
              </a:spcAft>
              <a:buNone/>
            </a:pPr>
            <a:r>
              <a:t/>
            </a:r>
            <a:endParaRPr sz="1800">
              <a:solidFill>
                <a:srgbClr val="610B38"/>
              </a:solidFill>
              <a:latin typeface="Arial"/>
              <a:ea typeface="Arial"/>
              <a:cs typeface="Arial"/>
              <a:sym typeface="Arial"/>
            </a:endParaRPr>
          </a:p>
          <a:p>
            <a:pPr indent="-114300" lvl="0" marL="0" marR="0" rtl="0" algn="just">
              <a:spcBef>
                <a:spcPts val="0"/>
              </a:spcBef>
              <a:spcAft>
                <a:spcPts val="0"/>
              </a:spcAft>
              <a:buClr>
                <a:srgbClr val="000000"/>
              </a:buClr>
              <a:buSzPts val="1800"/>
              <a:buFont typeface="Arial"/>
              <a:buChar char="•"/>
            </a:pPr>
            <a:r>
              <a:rPr lang="en-US" sz="1800">
                <a:solidFill>
                  <a:srgbClr val="000000"/>
                </a:solidFill>
                <a:latin typeface="Inter"/>
                <a:ea typeface="Inter"/>
                <a:cs typeface="Inter"/>
                <a:sym typeface="Inter"/>
              </a:rPr>
              <a:t>Random Forest is capable of performing both Classification and Regression tasks.</a:t>
            </a:r>
            <a:endParaRPr/>
          </a:p>
          <a:p>
            <a:pPr indent="-114300" lvl="0" marL="0" marR="0" rtl="0" algn="just">
              <a:spcBef>
                <a:spcPts val="0"/>
              </a:spcBef>
              <a:spcAft>
                <a:spcPts val="0"/>
              </a:spcAft>
              <a:buClr>
                <a:srgbClr val="000000"/>
              </a:buClr>
              <a:buSzPts val="1800"/>
              <a:buFont typeface="Arial"/>
              <a:buChar char="•"/>
            </a:pPr>
            <a:r>
              <a:rPr lang="en-US" sz="1800">
                <a:solidFill>
                  <a:srgbClr val="000000"/>
                </a:solidFill>
                <a:latin typeface="Inter"/>
                <a:ea typeface="Inter"/>
                <a:cs typeface="Inter"/>
                <a:sym typeface="Inter"/>
              </a:rPr>
              <a:t>It is capable of handling large datasets with high dimensionality.</a:t>
            </a:r>
            <a:endParaRPr/>
          </a:p>
          <a:p>
            <a:pPr indent="-114300" lvl="0" marL="0" marR="0" rtl="0" algn="just">
              <a:spcBef>
                <a:spcPts val="0"/>
              </a:spcBef>
              <a:spcAft>
                <a:spcPts val="0"/>
              </a:spcAft>
              <a:buClr>
                <a:srgbClr val="000000"/>
              </a:buClr>
              <a:buSzPts val="1800"/>
              <a:buFont typeface="Arial"/>
              <a:buChar char="•"/>
            </a:pPr>
            <a:r>
              <a:rPr lang="en-US" sz="1800">
                <a:solidFill>
                  <a:srgbClr val="000000"/>
                </a:solidFill>
                <a:latin typeface="Inter"/>
                <a:ea typeface="Inter"/>
                <a:cs typeface="Inter"/>
                <a:sym typeface="Inter"/>
              </a:rPr>
              <a:t>It enhances the accuracy of the model and prevents the overfitting issue.</a:t>
            </a:r>
            <a:endParaRPr/>
          </a:p>
          <a:p>
            <a:pPr indent="0" lvl="0" marL="0" marR="0" rtl="0" algn="just">
              <a:spcBef>
                <a:spcPts val="0"/>
              </a:spcBef>
              <a:spcAft>
                <a:spcPts val="0"/>
              </a:spcAft>
              <a:buClr>
                <a:schemeClr val="dk1"/>
              </a:buClr>
              <a:buSzPts val="1800"/>
              <a:buFont typeface="Arial"/>
              <a:buNone/>
            </a:pPr>
            <a:r>
              <a:t/>
            </a:r>
            <a:endParaRPr sz="1800">
              <a:solidFill>
                <a:srgbClr val="000000"/>
              </a:solidFill>
              <a:latin typeface="Inter"/>
              <a:ea typeface="Inter"/>
              <a:cs typeface="Inter"/>
              <a:sym typeface="Inter"/>
            </a:endParaRPr>
          </a:p>
          <a:p>
            <a:pPr indent="0" lvl="0" marL="0" marR="0" rtl="0" algn="just">
              <a:spcBef>
                <a:spcPts val="0"/>
              </a:spcBef>
              <a:spcAft>
                <a:spcPts val="0"/>
              </a:spcAft>
              <a:buClr>
                <a:schemeClr val="dk1"/>
              </a:buClr>
              <a:buSzPts val="1800"/>
              <a:buFont typeface="Arial"/>
              <a:buNone/>
            </a:pPr>
            <a:r>
              <a:t/>
            </a:r>
            <a:endParaRPr sz="1800">
              <a:solidFill>
                <a:srgbClr val="000000"/>
              </a:solidFill>
              <a:latin typeface="Inter"/>
              <a:ea typeface="Inter"/>
              <a:cs typeface="Inter"/>
              <a:sym typeface="Inter"/>
            </a:endParaRPr>
          </a:p>
          <a:p>
            <a:pPr indent="0" lvl="0" marL="0" marR="0" rtl="0" algn="ctr">
              <a:spcBef>
                <a:spcPts val="0"/>
              </a:spcBef>
              <a:spcAft>
                <a:spcPts val="0"/>
              </a:spcAft>
              <a:buNone/>
            </a:pPr>
            <a:r>
              <a:rPr lang="en-US" sz="2400">
                <a:solidFill>
                  <a:srgbClr val="610B38"/>
                </a:solidFill>
                <a:latin typeface="Arial"/>
                <a:ea typeface="Arial"/>
                <a:cs typeface="Arial"/>
                <a:sym typeface="Arial"/>
              </a:rPr>
              <a:t>Disadvantages of Random Forest</a:t>
            </a:r>
            <a:endParaRPr/>
          </a:p>
          <a:p>
            <a:pPr indent="0" lvl="0" marL="0" marR="0" rtl="0" algn="ctr">
              <a:spcBef>
                <a:spcPts val="0"/>
              </a:spcBef>
              <a:spcAft>
                <a:spcPts val="0"/>
              </a:spcAft>
              <a:buNone/>
            </a:pPr>
            <a:r>
              <a:t/>
            </a:r>
            <a:endParaRPr sz="2400">
              <a:solidFill>
                <a:srgbClr val="610B38"/>
              </a:solidFill>
              <a:latin typeface="Arial"/>
              <a:ea typeface="Arial"/>
              <a:cs typeface="Arial"/>
              <a:sym typeface="Arial"/>
            </a:endParaRPr>
          </a:p>
          <a:p>
            <a:pPr indent="0" lvl="0" marL="0" marR="0" rtl="0" algn="ctr">
              <a:spcBef>
                <a:spcPts val="0"/>
              </a:spcBef>
              <a:spcAft>
                <a:spcPts val="0"/>
              </a:spcAft>
              <a:buNone/>
            </a:pPr>
            <a:r>
              <a:t/>
            </a:r>
            <a:endParaRPr sz="2400">
              <a:solidFill>
                <a:srgbClr val="610B38"/>
              </a:solidFill>
              <a:latin typeface="Arial"/>
              <a:ea typeface="Arial"/>
              <a:cs typeface="Arial"/>
              <a:sym typeface="Arial"/>
            </a:endParaRPr>
          </a:p>
          <a:p>
            <a:pPr indent="-114300" lvl="0" marL="0" marR="0" rtl="0" algn="just">
              <a:spcBef>
                <a:spcPts val="0"/>
              </a:spcBef>
              <a:spcAft>
                <a:spcPts val="0"/>
              </a:spcAft>
              <a:buClr>
                <a:srgbClr val="000000"/>
              </a:buClr>
              <a:buSzPts val="1800"/>
              <a:buFont typeface="Arial"/>
              <a:buChar char="•"/>
            </a:pPr>
            <a:r>
              <a:rPr lang="en-US" sz="1800">
                <a:solidFill>
                  <a:srgbClr val="000000"/>
                </a:solidFill>
                <a:latin typeface="Inter"/>
                <a:ea typeface="Inter"/>
                <a:cs typeface="Inter"/>
                <a:sym typeface="Inter"/>
              </a:rPr>
              <a:t>Although random forest can be used for both classification and regression tasks, it is not more suitable for Regression tasks.</a:t>
            </a:r>
            <a:endParaRPr b="0" i="0" sz="1800">
              <a:solidFill>
                <a:srgbClr val="000000"/>
              </a:solidFill>
              <a:latin typeface="Inter"/>
              <a:ea typeface="Inter"/>
              <a:cs typeface="Inter"/>
              <a:sym typeface="Inte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22"/>
          <p:cNvSpPr/>
          <p:nvPr/>
        </p:nvSpPr>
        <p:spPr>
          <a:xfrm>
            <a:off x="-121024" y="443753"/>
            <a:ext cx="12313023" cy="59093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333333"/>
                </a:solidFill>
                <a:latin typeface="Inter"/>
                <a:ea typeface="Inter"/>
                <a:cs typeface="Inter"/>
                <a:sym typeface="Inter"/>
              </a:rPr>
              <a:t>Implementation Steps are given below:</a:t>
            </a:r>
            <a:endParaRPr/>
          </a:p>
          <a:p>
            <a:pPr indent="0" lvl="0" marL="0" marR="0" rtl="0" algn="ctr">
              <a:spcBef>
                <a:spcPts val="0"/>
              </a:spcBef>
              <a:spcAft>
                <a:spcPts val="0"/>
              </a:spcAft>
              <a:buNone/>
            </a:pPr>
            <a:r>
              <a:t/>
            </a:r>
            <a:endParaRPr sz="2400">
              <a:solidFill>
                <a:srgbClr val="333333"/>
              </a:solidFill>
              <a:latin typeface="Inter"/>
              <a:ea typeface="Inter"/>
              <a:cs typeface="Inter"/>
              <a:sym typeface="Inter"/>
            </a:endParaRPr>
          </a:p>
          <a:p>
            <a:pPr indent="0" lvl="0" marL="0" marR="0" rtl="0" algn="ctr">
              <a:spcBef>
                <a:spcPts val="0"/>
              </a:spcBef>
              <a:spcAft>
                <a:spcPts val="0"/>
              </a:spcAft>
              <a:buNone/>
            </a:pPr>
            <a:r>
              <a:t/>
            </a:r>
            <a:endParaRPr sz="2400">
              <a:solidFill>
                <a:srgbClr val="333333"/>
              </a:solidFill>
              <a:latin typeface="Inter"/>
              <a:ea typeface="Inter"/>
              <a:cs typeface="Inter"/>
              <a:sym typeface="Inter"/>
            </a:endParaRPr>
          </a:p>
          <a:p>
            <a:pPr indent="-152400" lvl="0" marL="0" marR="0" rtl="0" algn="just">
              <a:spcBef>
                <a:spcPts val="0"/>
              </a:spcBef>
              <a:spcAft>
                <a:spcPts val="0"/>
              </a:spcAft>
              <a:buClr>
                <a:srgbClr val="000000"/>
              </a:buClr>
              <a:buSzPts val="2400"/>
              <a:buFont typeface="Arial"/>
              <a:buChar char="•"/>
            </a:pPr>
            <a:r>
              <a:rPr lang="en-US" sz="2400">
                <a:solidFill>
                  <a:srgbClr val="000000"/>
                </a:solidFill>
                <a:latin typeface="Inter"/>
                <a:ea typeface="Inter"/>
                <a:cs typeface="Inter"/>
                <a:sym typeface="Inter"/>
              </a:rPr>
              <a:t>Data Pre-processing step----</a:t>
            </a:r>
            <a:endParaRPr/>
          </a:p>
          <a:p>
            <a:pPr indent="0" lvl="0" marL="0" marR="0" rtl="0" algn="just">
              <a:spcBef>
                <a:spcPts val="0"/>
              </a:spcBef>
              <a:spcAft>
                <a:spcPts val="0"/>
              </a:spcAft>
              <a:buNone/>
            </a:pPr>
            <a:r>
              <a:rPr lang="en-US" sz="2400">
                <a:solidFill>
                  <a:srgbClr val="000000"/>
                </a:solidFill>
                <a:latin typeface="Inter"/>
                <a:ea typeface="Inter"/>
                <a:cs typeface="Inter"/>
                <a:sym typeface="Inter"/>
              </a:rPr>
              <a:t>Fitting the Random forest algorithm to the Training set----------</a:t>
            </a:r>
            <a:endParaRPr/>
          </a:p>
          <a:p>
            <a:pPr indent="0" lvl="0" marL="0" marR="0" rtl="0" algn="just">
              <a:spcBef>
                <a:spcPts val="0"/>
              </a:spcBef>
              <a:spcAft>
                <a:spcPts val="0"/>
              </a:spcAft>
              <a:buClr>
                <a:schemeClr val="dk1"/>
              </a:buClr>
              <a:buSzPts val="2400"/>
              <a:buFont typeface="Arial"/>
              <a:buNone/>
            </a:pPr>
            <a:r>
              <a:t/>
            </a:r>
            <a:endParaRPr sz="2400">
              <a:solidFill>
                <a:srgbClr val="000000"/>
              </a:solidFill>
              <a:latin typeface="Inter"/>
              <a:ea typeface="Inter"/>
              <a:cs typeface="Inter"/>
              <a:sym typeface="Inter"/>
            </a:endParaRPr>
          </a:p>
          <a:p>
            <a:pPr indent="-114300" lvl="0" marL="0" marR="0" rtl="0" algn="just">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Now we will fit the Random forest algorithm to the training set. To fit it, we will import the</a:t>
            </a:r>
            <a:r>
              <a:rPr b="1" lang="en-US" sz="1800">
                <a:solidFill>
                  <a:schemeClr val="dk1"/>
                </a:solidFill>
                <a:latin typeface="Calibri"/>
                <a:ea typeface="Calibri"/>
                <a:cs typeface="Calibri"/>
                <a:sym typeface="Calibri"/>
              </a:rPr>
              <a:t> RandomForestClassifier </a:t>
            </a:r>
            <a:r>
              <a:rPr lang="en-US" sz="1800">
                <a:solidFill>
                  <a:schemeClr val="dk1"/>
                </a:solidFill>
                <a:latin typeface="Calibri"/>
                <a:ea typeface="Calibri"/>
                <a:cs typeface="Calibri"/>
                <a:sym typeface="Calibri"/>
              </a:rPr>
              <a:t>class from the </a:t>
            </a:r>
            <a:r>
              <a:rPr b="1" lang="en-US" sz="1800">
                <a:solidFill>
                  <a:schemeClr val="dk1"/>
                </a:solidFill>
                <a:latin typeface="Calibri"/>
                <a:ea typeface="Calibri"/>
                <a:cs typeface="Calibri"/>
                <a:sym typeface="Calibri"/>
              </a:rPr>
              <a:t>sklearn.ensemble</a:t>
            </a:r>
            <a:r>
              <a:rPr lang="en-US" sz="1800">
                <a:solidFill>
                  <a:schemeClr val="dk1"/>
                </a:solidFill>
                <a:latin typeface="Calibri"/>
                <a:ea typeface="Calibri"/>
                <a:cs typeface="Calibri"/>
                <a:sym typeface="Calibri"/>
              </a:rPr>
              <a:t> library</a:t>
            </a:r>
            <a:endParaRPr/>
          </a:p>
          <a:p>
            <a:pPr indent="0" lvl="0" marL="0" marR="0" rtl="0" algn="just">
              <a:spcBef>
                <a:spcPts val="0"/>
              </a:spcBef>
              <a:spcAft>
                <a:spcPts val="0"/>
              </a:spcAft>
              <a:buClr>
                <a:schemeClr val="dk1"/>
              </a:buClr>
              <a:buSzPts val="1800"/>
              <a:buFont typeface="Arial"/>
              <a:buNone/>
            </a:pPr>
            <a:r>
              <a:t/>
            </a:r>
            <a:endParaRPr sz="1800">
              <a:solidFill>
                <a:srgbClr val="000000"/>
              </a:solidFill>
              <a:latin typeface="Inter"/>
              <a:ea typeface="Inter"/>
              <a:cs typeface="Inter"/>
              <a:sym typeface="Inte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n_estimators=</a:t>
            </a:r>
            <a:r>
              <a:rPr lang="en-US" sz="1800">
                <a:solidFill>
                  <a:schemeClr val="dk1"/>
                </a:solidFill>
                <a:latin typeface="Calibri"/>
                <a:ea typeface="Calibri"/>
                <a:cs typeface="Calibri"/>
                <a:sym typeface="Calibri"/>
              </a:rPr>
              <a:t> The required number of trees in the Random Forest. The default value is 10. We can choose any number but need to take care of the overfitting issue.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criterion=</a:t>
            </a:r>
            <a:r>
              <a:rPr lang="en-US" sz="1800">
                <a:solidFill>
                  <a:schemeClr val="dk1"/>
                </a:solidFill>
                <a:latin typeface="Calibri"/>
                <a:ea typeface="Calibri"/>
                <a:cs typeface="Calibri"/>
                <a:sym typeface="Calibri"/>
              </a:rPr>
              <a:t> It is a function to analyze the accuracy of the split. Here we have taken "entropy" for the information gain</a:t>
            </a:r>
            <a:endParaRPr/>
          </a:p>
          <a:p>
            <a:pPr indent="0" lvl="0" marL="0" marR="0" rtl="0" algn="just">
              <a:spcBef>
                <a:spcPts val="0"/>
              </a:spcBef>
              <a:spcAft>
                <a:spcPts val="0"/>
              </a:spcAft>
              <a:buClr>
                <a:schemeClr val="dk1"/>
              </a:buClr>
              <a:buSzPts val="1800"/>
              <a:buFont typeface="Arial"/>
              <a:buNone/>
            </a:pPr>
            <a:r>
              <a:t/>
            </a:r>
            <a:endParaRPr sz="1800">
              <a:solidFill>
                <a:srgbClr val="000000"/>
              </a:solidFill>
              <a:latin typeface="Inter"/>
              <a:ea typeface="Inter"/>
              <a:cs typeface="Inter"/>
              <a:sym typeface="Inter"/>
            </a:endParaRPr>
          </a:p>
          <a:p>
            <a:pPr indent="0" lvl="0" marL="0" marR="0" rtl="0" algn="just">
              <a:spcBef>
                <a:spcPts val="0"/>
              </a:spcBef>
              <a:spcAft>
                <a:spcPts val="0"/>
              </a:spcAft>
              <a:buClr>
                <a:schemeClr val="dk1"/>
              </a:buClr>
              <a:buSzPts val="1800"/>
              <a:buFont typeface="Arial"/>
              <a:buNone/>
            </a:pPr>
            <a:r>
              <a:t/>
            </a:r>
            <a:endParaRPr sz="1800">
              <a:solidFill>
                <a:srgbClr val="000000"/>
              </a:solidFill>
              <a:latin typeface="Inter"/>
              <a:ea typeface="Inter"/>
              <a:cs typeface="Inter"/>
              <a:sym typeface="Inter"/>
            </a:endParaRPr>
          </a:p>
          <a:p>
            <a:pPr indent="0" lvl="0" marL="0" marR="0" rtl="0" algn="just">
              <a:spcBef>
                <a:spcPts val="0"/>
              </a:spcBef>
              <a:spcAft>
                <a:spcPts val="0"/>
              </a:spcAft>
              <a:buClr>
                <a:schemeClr val="dk1"/>
              </a:buClr>
              <a:buSzPts val="1800"/>
              <a:buFont typeface="Arial"/>
              <a:buNone/>
            </a:pPr>
            <a:r>
              <a:t/>
            </a:r>
            <a:endParaRPr sz="1800">
              <a:solidFill>
                <a:srgbClr val="000000"/>
              </a:solidFill>
              <a:latin typeface="Inter"/>
              <a:ea typeface="Inter"/>
              <a:cs typeface="Inter"/>
              <a:sym typeface="Inter"/>
            </a:endParaRPr>
          </a:p>
          <a:p>
            <a:pPr indent="0" lvl="0" marL="0" marR="0" rtl="0" algn="just">
              <a:spcBef>
                <a:spcPts val="0"/>
              </a:spcBef>
              <a:spcAft>
                <a:spcPts val="0"/>
              </a:spcAft>
              <a:buClr>
                <a:schemeClr val="dk1"/>
              </a:buClr>
              <a:buSzPts val="1800"/>
              <a:buFont typeface="Arial"/>
              <a:buNone/>
            </a:pPr>
            <a:r>
              <a:t/>
            </a:r>
            <a:endParaRPr sz="1800">
              <a:solidFill>
                <a:srgbClr val="000000"/>
              </a:solidFill>
              <a:latin typeface="Inter"/>
              <a:ea typeface="Inter"/>
              <a:cs typeface="Inter"/>
              <a:sym typeface="Inter"/>
            </a:endParaRPr>
          </a:p>
          <a:p>
            <a:pPr indent="0" lvl="0" marL="0" marR="0" rtl="0" algn="just">
              <a:spcBef>
                <a:spcPts val="0"/>
              </a:spcBef>
              <a:spcAft>
                <a:spcPts val="0"/>
              </a:spcAft>
              <a:buClr>
                <a:schemeClr val="dk1"/>
              </a:buClr>
              <a:buSzPts val="1800"/>
              <a:buFont typeface="Arial"/>
              <a:buNone/>
            </a:pPr>
            <a:r>
              <a:t/>
            </a:r>
            <a:endParaRPr sz="1800">
              <a:solidFill>
                <a:srgbClr val="000000"/>
              </a:solidFill>
              <a:latin typeface="Inter"/>
              <a:ea typeface="Inter"/>
              <a:cs typeface="Inter"/>
              <a:sym typeface="Inter"/>
            </a:endParaRPr>
          </a:p>
          <a:p>
            <a:pPr indent="-114300" lvl="0" marL="0" marR="0" rtl="0" algn="just">
              <a:spcBef>
                <a:spcPts val="0"/>
              </a:spcBef>
              <a:spcAft>
                <a:spcPts val="0"/>
              </a:spcAft>
              <a:buClr>
                <a:srgbClr val="000000"/>
              </a:buClr>
              <a:buSzPts val="1800"/>
              <a:buFont typeface="Arial"/>
              <a:buChar char="•"/>
            </a:pPr>
            <a:r>
              <a:rPr lang="en-US" sz="1800">
                <a:solidFill>
                  <a:srgbClr val="000000"/>
                </a:solidFill>
                <a:latin typeface="Inter"/>
                <a:ea typeface="Inter"/>
                <a:cs typeface="Inter"/>
                <a:sym typeface="Inter"/>
              </a:rPr>
              <a:t>Predicting the test result</a:t>
            </a:r>
            <a:endParaRPr/>
          </a:p>
          <a:p>
            <a:pPr indent="-114300" lvl="0" marL="0" marR="0" rtl="0" algn="just">
              <a:spcBef>
                <a:spcPts val="0"/>
              </a:spcBef>
              <a:spcAft>
                <a:spcPts val="0"/>
              </a:spcAft>
              <a:buClr>
                <a:srgbClr val="000000"/>
              </a:buClr>
              <a:buSzPts val="1800"/>
              <a:buFont typeface="Arial"/>
              <a:buChar char="•"/>
            </a:pPr>
            <a:r>
              <a:rPr lang="en-US" sz="1800">
                <a:solidFill>
                  <a:srgbClr val="000000"/>
                </a:solidFill>
                <a:latin typeface="Inter"/>
                <a:ea typeface="Inter"/>
                <a:cs typeface="Inter"/>
                <a:sym typeface="Inter"/>
              </a:rPr>
              <a:t>Test accuracy of the result (Creation of Confusion matrix)</a:t>
            </a:r>
            <a:endParaRPr b="0" i="0" sz="1800">
              <a:solidFill>
                <a:srgbClr val="000000"/>
              </a:solidFill>
              <a:latin typeface="Inter"/>
              <a:ea typeface="Inter"/>
              <a:cs typeface="Inter"/>
              <a:sym typeface="Inte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3"/>
          <p:cNvSpPr/>
          <p:nvPr/>
        </p:nvSpPr>
        <p:spPr>
          <a:xfrm>
            <a:off x="524435" y="632013"/>
            <a:ext cx="10959353"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273239"/>
                </a:solidFill>
                <a:latin typeface="Arial"/>
                <a:ea typeface="Arial"/>
                <a:cs typeface="Arial"/>
                <a:sym typeface="Arial"/>
              </a:rPr>
              <a:t>Boosting</a:t>
            </a:r>
            <a:r>
              <a:rPr lang="en-US" sz="1800">
                <a:solidFill>
                  <a:srgbClr val="273239"/>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273239"/>
              </a:solidFill>
              <a:latin typeface="Arial"/>
              <a:ea typeface="Arial"/>
              <a:cs typeface="Arial"/>
              <a:sym typeface="Arial"/>
            </a:endParaRPr>
          </a:p>
          <a:p>
            <a:pPr indent="0" lvl="0" marL="0" marR="0" rtl="0" algn="l">
              <a:spcBef>
                <a:spcPts val="0"/>
              </a:spcBef>
              <a:spcAft>
                <a:spcPts val="0"/>
              </a:spcAft>
              <a:buNone/>
            </a:pPr>
            <a:r>
              <a:rPr b="1" lang="en-US" sz="1800">
                <a:solidFill>
                  <a:srgbClr val="273239"/>
                </a:solidFill>
                <a:latin typeface="Arial"/>
                <a:ea typeface="Arial"/>
                <a:cs typeface="Arial"/>
                <a:sym typeface="Arial"/>
              </a:rPr>
              <a:t>Boosting  </a:t>
            </a:r>
            <a:r>
              <a:rPr lang="en-US" sz="1800">
                <a:solidFill>
                  <a:srgbClr val="273239"/>
                </a:solidFill>
                <a:latin typeface="Arial"/>
                <a:ea typeface="Arial"/>
                <a:cs typeface="Arial"/>
                <a:sym typeface="Arial"/>
              </a:rPr>
              <a:t>is an ensemble modeling technique which attempts to build a strong classifier from the number of weak classifiers. It is done building a model by using weak models in series. Firstly, a model is built from the training data. Then the second model is built which tries to correct the errors present in the first model. This procedure is continued and models are added until either the complete training data set is predicted correctly or the maximum number of models are added</a:t>
            </a:r>
            <a:endParaRPr sz="1800">
              <a:solidFill>
                <a:schemeClr val="dk1"/>
              </a:solidFill>
              <a:latin typeface="Calibri"/>
              <a:ea typeface="Calibri"/>
              <a:cs typeface="Calibri"/>
              <a:sym typeface="Calibri"/>
            </a:endParaRPr>
          </a:p>
        </p:txBody>
      </p:sp>
      <p:sp>
        <p:nvSpPr>
          <p:cNvPr id="1295" name="Google Shape;1295;p223"/>
          <p:cNvSpPr/>
          <p:nvPr/>
        </p:nvSpPr>
        <p:spPr>
          <a:xfrm>
            <a:off x="524435" y="3603812"/>
            <a:ext cx="1128208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73239"/>
                </a:solidFill>
                <a:latin typeface="Arial"/>
                <a:ea typeface="Arial"/>
                <a:cs typeface="Arial"/>
                <a:sym typeface="Arial"/>
              </a:rPr>
              <a:t>AdaBoost</a:t>
            </a:r>
            <a:r>
              <a:rPr lang="en-US" sz="1800">
                <a:solidFill>
                  <a:srgbClr val="273239"/>
                </a:solidFill>
                <a:latin typeface="Arial"/>
                <a:ea typeface="Arial"/>
                <a:cs typeface="Arial"/>
                <a:sym typeface="Arial"/>
              </a:rPr>
              <a:t> was the first really successful boosting algorithm developed for the purpose of binary classification. </a:t>
            </a:r>
            <a:r>
              <a:rPr i="1" lang="en-US" sz="1800">
                <a:solidFill>
                  <a:srgbClr val="273239"/>
                </a:solidFill>
                <a:latin typeface="Arial"/>
                <a:ea typeface="Arial"/>
                <a:cs typeface="Arial"/>
                <a:sym typeface="Arial"/>
              </a:rPr>
              <a:t>AdaBoost</a:t>
            </a:r>
            <a:r>
              <a:rPr lang="en-US" sz="1800">
                <a:solidFill>
                  <a:srgbClr val="273239"/>
                </a:solidFill>
                <a:latin typeface="Arial"/>
                <a:ea typeface="Arial"/>
                <a:cs typeface="Arial"/>
                <a:sym typeface="Arial"/>
              </a:rPr>
              <a:t> is short for </a:t>
            </a:r>
            <a:r>
              <a:rPr i="1" lang="en-US" sz="1800">
                <a:solidFill>
                  <a:srgbClr val="273239"/>
                </a:solidFill>
                <a:latin typeface="Arial"/>
                <a:ea typeface="Arial"/>
                <a:cs typeface="Arial"/>
                <a:sym typeface="Arial"/>
              </a:rPr>
              <a:t>Adaptive Boosting</a:t>
            </a:r>
            <a:r>
              <a:rPr lang="en-US" sz="1800">
                <a:solidFill>
                  <a:srgbClr val="273239"/>
                </a:solidFill>
                <a:latin typeface="Arial"/>
                <a:ea typeface="Arial"/>
                <a:cs typeface="Arial"/>
                <a:sym typeface="Arial"/>
              </a:rPr>
              <a:t> and is a very popular boosting technique which combines multiple “weak classifiers” into a single “strong classifier”. It was formulated by Yoav Freund and Robert Schapire. They also won the 2003 Gödel Prize for their work.</a:t>
            </a:r>
            <a:endParaRPr sz="1800">
              <a:solidFill>
                <a:schemeClr val="dk1"/>
              </a:solidFill>
              <a:latin typeface="Calibri"/>
              <a:ea typeface="Calibri"/>
              <a:cs typeface="Calibri"/>
              <a:sym typeface="Calibri"/>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p224"/>
          <p:cNvPicPr preferRelativeResize="0"/>
          <p:nvPr/>
        </p:nvPicPr>
        <p:blipFill rotWithShape="1">
          <a:blip r:embed="rId3">
            <a:alphaModFix/>
          </a:blip>
          <a:srcRect b="0" l="0" r="0" t="0"/>
          <a:stretch/>
        </p:blipFill>
        <p:spPr>
          <a:xfrm>
            <a:off x="397773" y="1196788"/>
            <a:ext cx="9041502" cy="3541899"/>
          </a:xfrm>
          <a:prstGeom prst="rect">
            <a:avLst/>
          </a:prstGeom>
          <a:noFill/>
          <a:ln>
            <a:noFill/>
          </a:ln>
        </p:spPr>
      </p:pic>
      <p:sp>
        <p:nvSpPr>
          <p:cNvPr id="1301" name="Google Shape;1301;p224"/>
          <p:cNvSpPr/>
          <p:nvPr/>
        </p:nvSpPr>
        <p:spPr>
          <a:xfrm>
            <a:off x="905522" y="4854539"/>
            <a:ext cx="92505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DBD8E3"/>
                </a:solidFill>
                <a:latin typeface="Poppins"/>
                <a:ea typeface="Poppins"/>
                <a:cs typeface="Poppins"/>
                <a:sym typeface="Poppins"/>
              </a:rPr>
              <a:t> Here, the weights of each sample indicate how important it is to be correctly classified</a:t>
            </a:r>
            <a:endParaRPr sz="1800">
              <a:solidFill>
                <a:schemeClr val="dk1"/>
              </a:solidFill>
              <a:latin typeface="Calibri"/>
              <a:ea typeface="Calibri"/>
              <a:cs typeface="Calibri"/>
              <a:sym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5"/>
          <p:cNvSpPr/>
          <p:nvPr/>
        </p:nvSpPr>
        <p:spPr>
          <a:xfrm>
            <a:off x="349624" y="416859"/>
            <a:ext cx="11335870"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73239"/>
                </a:solidFill>
                <a:latin typeface="Arial"/>
                <a:ea typeface="Arial"/>
                <a:cs typeface="Arial"/>
                <a:sym typeface="Arial"/>
              </a:rPr>
              <a:t>Explanation:</a:t>
            </a:r>
            <a:br>
              <a:rPr lang="en-US" sz="1800">
                <a:solidFill>
                  <a:srgbClr val="273239"/>
                </a:solidFill>
                <a:latin typeface="Arial"/>
                <a:ea typeface="Arial"/>
                <a:cs typeface="Arial"/>
                <a:sym typeface="Arial"/>
              </a:rPr>
            </a:br>
            <a:r>
              <a:rPr lang="en-US" sz="1800">
                <a:solidFill>
                  <a:srgbClr val="273239"/>
                </a:solidFill>
                <a:latin typeface="Arial"/>
                <a:ea typeface="Arial"/>
                <a:cs typeface="Arial"/>
                <a:sym typeface="Arial"/>
              </a:rPr>
              <a:t>Above diagram explains the AdaBoost algorithm in a very simple way. Let’s try to understand it in a step wise process:</a:t>
            </a:r>
            <a:endParaRPr/>
          </a:p>
          <a:p>
            <a:pPr indent="-114300" lvl="0" marL="0" marR="0" rtl="0" algn="l">
              <a:spcBef>
                <a:spcPts val="0"/>
              </a:spcBef>
              <a:spcAft>
                <a:spcPts val="0"/>
              </a:spcAft>
              <a:buClr>
                <a:srgbClr val="273239"/>
              </a:buClr>
              <a:buSzPts val="1800"/>
              <a:buFont typeface="Arial"/>
              <a:buChar char="•"/>
            </a:pPr>
            <a:r>
              <a:rPr b="1" lang="en-US" sz="1800">
                <a:solidFill>
                  <a:srgbClr val="273239"/>
                </a:solidFill>
                <a:latin typeface="Arial"/>
                <a:ea typeface="Arial"/>
                <a:cs typeface="Arial"/>
                <a:sym typeface="Arial"/>
              </a:rPr>
              <a:t>B1</a:t>
            </a:r>
            <a:r>
              <a:rPr lang="en-US" sz="1800">
                <a:solidFill>
                  <a:srgbClr val="273239"/>
                </a:solidFill>
                <a:latin typeface="Arial"/>
                <a:ea typeface="Arial"/>
                <a:cs typeface="Arial"/>
                <a:sym typeface="Arial"/>
              </a:rPr>
              <a:t> consist of 10 data points which consist of two types namely plus(+) and minus(-) and 5 of which are plus(+) and other 5 are minus(-) and each one has been assigned equal weight initially. The first model tries to classify the data points and generates a vertical separator line but it wrongly classifies 3 plus(+) as minus(-).</a:t>
            </a:r>
            <a:endParaRPr/>
          </a:p>
          <a:p>
            <a:pPr indent="0" lvl="0" marL="0" marR="0" rtl="0" algn="l">
              <a:spcBef>
                <a:spcPts val="0"/>
              </a:spcBef>
              <a:spcAft>
                <a:spcPts val="0"/>
              </a:spcAft>
              <a:buClr>
                <a:schemeClr val="dk1"/>
              </a:buClr>
              <a:buSzPts val="1800"/>
              <a:buFont typeface="Arial"/>
              <a:buNone/>
            </a:pPr>
            <a:r>
              <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Arial"/>
              <a:buChar char="•"/>
            </a:pPr>
            <a:r>
              <a:rPr b="1" lang="en-US" sz="1800">
                <a:solidFill>
                  <a:srgbClr val="273239"/>
                </a:solidFill>
                <a:latin typeface="Arial"/>
                <a:ea typeface="Arial"/>
                <a:cs typeface="Arial"/>
                <a:sym typeface="Arial"/>
              </a:rPr>
              <a:t>B2</a:t>
            </a:r>
            <a:r>
              <a:rPr lang="en-US" sz="1800">
                <a:solidFill>
                  <a:srgbClr val="273239"/>
                </a:solidFill>
                <a:latin typeface="Arial"/>
                <a:ea typeface="Arial"/>
                <a:cs typeface="Arial"/>
                <a:sym typeface="Arial"/>
              </a:rPr>
              <a:t> consists of the 10 data points from the previous model in which the 3 wrongly classified plus(+) are weighted more so that the current model tries more to classify these pluses(+) correctly. This model generates a vertical separator line which correctly classifies the previously wrongly classified pluses(+) but in this attempt, it wrongly classifies two minuses(-).</a:t>
            </a:r>
            <a:endParaRPr/>
          </a:p>
          <a:p>
            <a:pPr indent="0" lvl="0" marL="0" marR="0" rtl="0" algn="l">
              <a:spcBef>
                <a:spcPts val="0"/>
              </a:spcBef>
              <a:spcAft>
                <a:spcPts val="0"/>
              </a:spcAft>
              <a:buClr>
                <a:schemeClr val="dk1"/>
              </a:buClr>
              <a:buSzPts val="1800"/>
              <a:buFont typeface="Arial"/>
              <a:buNone/>
            </a:pPr>
            <a:r>
              <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Arial"/>
              <a:buChar char="•"/>
            </a:pPr>
            <a:r>
              <a:rPr b="1" lang="en-US" sz="1800">
                <a:solidFill>
                  <a:srgbClr val="273239"/>
                </a:solidFill>
                <a:latin typeface="Arial"/>
                <a:ea typeface="Arial"/>
                <a:cs typeface="Arial"/>
                <a:sym typeface="Arial"/>
              </a:rPr>
              <a:t>B3</a:t>
            </a:r>
            <a:r>
              <a:rPr lang="en-US" sz="1800">
                <a:solidFill>
                  <a:srgbClr val="273239"/>
                </a:solidFill>
                <a:latin typeface="Arial"/>
                <a:ea typeface="Arial"/>
                <a:cs typeface="Arial"/>
                <a:sym typeface="Arial"/>
              </a:rPr>
              <a:t> consists of the 10 data points from the previous model in which the 3 wrongly classified minus(-) are weighted more so that the current model tries more to classify these minuses(-) correctly. This model generates a horizontal separator line which correctly classifies the previously wrongly classified minuses(-).</a:t>
            </a:r>
            <a:endParaRPr/>
          </a:p>
          <a:p>
            <a:pPr indent="0" lvl="0" marL="0" marR="0" rtl="0" algn="l">
              <a:spcBef>
                <a:spcPts val="0"/>
              </a:spcBef>
              <a:spcAft>
                <a:spcPts val="0"/>
              </a:spcAft>
              <a:buClr>
                <a:schemeClr val="dk1"/>
              </a:buClr>
              <a:buSzPts val="1800"/>
              <a:buFont typeface="Arial"/>
              <a:buNone/>
            </a:pPr>
            <a:r>
              <a:t/>
            </a:r>
            <a:endParaRPr sz="1800">
              <a:solidFill>
                <a:srgbClr val="273239"/>
              </a:solidFill>
              <a:latin typeface="Arial"/>
              <a:ea typeface="Arial"/>
              <a:cs typeface="Arial"/>
              <a:sym typeface="Arial"/>
            </a:endParaRPr>
          </a:p>
          <a:p>
            <a:pPr indent="-114300" lvl="0" marL="0" marR="0" rtl="0" algn="l">
              <a:spcBef>
                <a:spcPts val="0"/>
              </a:spcBef>
              <a:spcAft>
                <a:spcPts val="0"/>
              </a:spcAft>
              <a:buClr>
                <a:srgbClr val="273239"/>
              </a:buClr>
              <a:buSzPts val="1800"/>
              <a:buFont typeface="Arial"/>
              <a:buChar char="•"/>
            </a:pPr>
            <a:r>
              <a:rPr b="1" lang="en-US" sz="1800">
                <a:solidFill>
                  <a:srgbClr val="273239"/>
                </a:solidFill>
                <a:latin typeface="Arial"/>
                <a:ea typeface="Arial"/>
                <a:cs typeface="Arial"/>
                <a:sym typeface="Arial"/>
              </a:rPr>
              <a:t>B4</a:t>
            </a:r>
            <a:r>
              <a:rPr lang="en-US" sz="1800">
                <a:solidFill>
                  <a:srgbClr val="273239"/>
                </a:solidFill>
                <a:latin typeface="Arial"/>
                <a:ea typeface="Arial"/>
                <a:cs typeface="Arial"/>
                <a:sym typeface="Arial"/>
              </a:rPr>
              <a:t> combines together B1, B2 and B3 in order to build a strong prediction model which is much better than any individual model used.</a:t>
            </a:r>
            <a:endParaRPr b="0" i="0" sz="1800">
              <a:solidFill>
                <a:srgbClr val="273239"/>
              </a:solidFill>
              <a:latin typeface="Arial"/>
              <a:ea typeface="Arial"/>
              <a:cs typeface="Arial"/>
              <a:sym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pic>
        <p:nvPicPr>
          <p:cNvPr descr="https://res.cloudinary.com/dyd911kmh/image/upload/f_auto,q_auto:best/v1542651255/image_3_nwa5zf.png" id="1311" name="Google Shape;1311;p226"/>
          <p:cNvPicPr preferRelativeResize="0"/>
          <p:nvPr/>
        </p:nvPicPr>
        <p:blipFill rotWithShape="1">
          <a:blip r:embed="rId3">
            <a:alphaModFix/>
          </a:blip>
          <a:srcRect b="0" l="0" r="0" t="0"/>
          <a:stretch/>
        </p:blipFill>
        <p:spPr>
          <a:xfrm>
            <a:off x="2325950" y="993840"/>
            <a:ext cx="5989375" cy="3868674"/>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2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WORKING</a:t>
            </a:r>
            <a:endParaRPr/>
          </a:p>
        </p:txBody>
      </p:sp>
      <p:sp>
        <p:nvSpPr>
          <p:cNvPr id="1317" name="Google Shape;1317;p2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First, let us discuss the working of boosting. It makes </a:t>
            </a:r>
            <a:r>
              <a:rPr i="1" lang="en-US"/>
              <a:t>n</a:t>
            </a:r>
            <a:r>
              <a:rPr lang="en-US"/>
              <a:t> number of decision trees during the training period of data. As the first decision tree/model is made, the record which is incorrectly classified during the first model is given more priority. Only these records are sent as input for the second model. The process will go on until we specify a number of base learners we want to create. Remember, the repetition of records is allowed with all boosting techniques.</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descr="Boosting Working" id="1322" name="Google Shape;1322;p228"/>
          <p:cNvPicPr preferRelativeResize="0"/>
          <p:nvPr/>
        </p:nvPicPr>
        <p:blipFill rotWithShape="1">
          <a:blip r:embed="rId3">
            <a:alphaModFix/>
          </a:blip>
          <a:srcRect b="0" l="0" r="0" t="0"/>
          <a:stretch/>
        </p:blipFill>
        <p:spPr>
          <a:xfrm>
            <a:off x="2190750" y="1485900"/>
            <a:ext cx="7810500" cy="38862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229"/>
          <p:cNvSpPr/>
          <p:nvPr/>
        </p:nvSpPr>
        <p:spPr>
          <a:xfrm>
            <a:off x="443883" y="337351"/>
            <a:ext cx="10875146"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Since we know the boosting principle,it will be easy to understand the AdaBoost algorithm. Let’s deep dive into the working of Adaboost. When the random forest is used, the algorithm makes </a:t>
            </a:r>
            <a:r>
              <a:rPr i="1" lang="en-US" sz="2400">
                <a:solidFill>
                  <a:srgbClr val="000000"/>
                </a:solidFill>
                <a:latin typeface="Poppins"/>
                <a:ea typeface="Poppins"/>
                <a:cs typeface="Poppins"/>
                <a:sym typeface="Poppins"/>
              </a:rPr>
              <a:t>n</a:t>
            </a:r>
            <a:r>
              <a:rPr lang="en-US" sz="2400">
                <a:solidFill>
                  <a:srgbClr val="000000"/>
                </a:solidFill>
                <a:latin typeface="Poppins"/>
                <a:ea typeface="Poppins"/>
                <a:cs typeface="Poppins"/>
                <a:sym typeface="Poppins"/>
              </a:rPr>
              <a:t> number of trees. It makes proper trees that consist of a start node with several leaves nodes. Some trees might be bigger than others, but there is no fixed depth in a random forest. But with Adaboost, that’s not the case. In AdaBoost, the algorithm only makes a node with two leaves, and this is known as Stump.</a:t>
            </a:r>
            <a:endParaRPr sz="2400">
              <a:solidFill>
                <a:schemeClr val="dk1"/>
              </a:solidFill>
              <a:latin typeface="Calibri"/>
              <a:ea typeface="Calibri"/>
              <a:cs typeface="Calibri"/>
              <a:sym typeface="Calibri"/>
            </a:endParaRPr>
          </a:p>
        </p:txBody>
      </p:sp>
      <p:pic>
        <p:nvPicPr>
          <p:cNvPr id="1328" name="Google Shape;1328;p229"/>
          <p:cNvPicPr preferRelativeResize="0"/>
          <p:nvPr/>
        </p:nvPicPr>
        <p:blipFill rotWithShape="1">
          <a:blip r:embed="rId3">
            <a:alphaModFix/>
          </a:blip>
          <a:srcRect b="0" l="0" r="0" t="0"/>
          <a:stretch/>
        </p:blipFill>
        <p:spPr>
          <a:xfrm>
            <a:off x="3002012" y="3150255"/>
            <a:ext cx="6187976" cy="30787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p:nvPr/>
        </p:nvSpPr>
        <p:spPr>
          <a:xfrm>
            <a:off x="161365" y="363071"/>
            <a:ext cx="11712388" cy="26161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Handling Categorical Data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rgbClr val="1F3864"/>
                </a:solidFill>
                <a:latin typeface="Calibri"/>
                <a:ea typeface="Calibri"/>
                <a:cs typeface="Calibri"/>
                <a:sym typeface="Calibri"/>
              </a:rPr>
              <a:t> Most of the machine’s learning libraries are designed to work well with numerical variables. So categorical variables in their original form of text description can’t be directly used for model building. Let’s learn some of the common methods of handling categorical data based on their number of levels.</a:t>
            </a:r>
            <a:endParaRPr sz="2400">
              <a:solidFill>
                <a:srgbClr val="1F3864"/>
              </a:solidFill>
              <a:latin typeface="Calibri"/>
              <a:ea typeface="Calibri"/>
              <a:cs typeface="Calibri"/>
              <a:sym typeface="Calibri"/>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230"/>
          <p:cNvSpPr/>
          <p:nvPr/>
        </p:nvSpPr>
        <p:spPr>
          <a:xfrm>
            <a:off x="230819" y="266331"/>
            <a:ext cx="116475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Poppins"/>
                <a:ea typeface="Poppins"/>
                <a:cs typeface="Poppins"/>
                <a:sym typeface="Poppins"/>
              </a:rPr>
              <a:t> The order of stumps is very important in AdaBoost. The error of the first stump influences how the other stump is made</a:t>
            </a:r>
            <a:endParaRPr sz="1800">
              <a:solidFill>
                <a:schemeClr val="dk1"/>
              </a:solidFill>
              <a:latin typeface="Calibri"/>
              <a:ea typeface="Calibri"/>
              <a:cs typeface="Calibri"/>
              <a:sym typeface="Calibri"/>
            </a:endParaRPr>
          </a:p>
        </p:txBody>
      </p:sp>
      <p:pic>
        <p:nvPicPr>
          <p:cNvPr descr="Dummy Dataset" id="1334" name="Google Shape;1334;p230"/>
          <p:cNvPicPr preferRelativeResize="0"/>
          <p:nvPr/>
        </p:nvPicPr>
        <p:blipFill rotWithShape="1">
          <a:blip r:embed="rId3">
            <a:alphaModFix/>
          </a:blip>
          <a:srcRect b="0" l="0" r="0" t="0"/>
          <a:stretch/>
        </p:blipFill>
        <p:spPr>
          <a:xfrm>
            <a:off x="3298979" y="1034619"/>
            <a:ext cx="4457700" cy="1752600"/>
          </a:xfrm>
          <a:prstGeom prst="rect">
            <a:avLst/>
          </a:prstGeom>
          <a:noFill/>
          <a:ln>
            <a:noFill/>
          </a:ln>
        </p:spPr>
      </p:pic>
      <p:sp>
        <p:nvSpPr>
          <p:cNvPr id="1335" name="Google Shape;1335;p230"/>
          <p:cNvSpPr/>
          <p:nvPr/>
        </p:nvSpPr>
        <p:spPr>
          <a:xfrm>
            <a:off x="390617" y="3186175"/>
            <a:ext cx="11283519"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Poppins"/>
                <a:ea typeface="Poppins"/>
                <a:cs typeface="Poppins"/>
                <a:sym typeface="Poppins"/>
              </a:rPr>
              <a:t>Here I have created a sample dataset that consists of only three features, and the output is in categorical form. The image shows the actual representation of the dataset. As the output is in binary/categorical form, it becomes a classification problem. In real life, the dataset can have any number of records and features in it. Let us consider 5 datasets for explanation purposes. The output is in categorical form and, here it’s </a:t>
            </a:r>
            <a:r>
              <a:rPr i="1" lang="en-US" sz="1800">
                <a:solidFill>
                  <a:srgbClr val="000000"/>
                </a:solidFill>
                <a:latin typeface="Poppins"/>
                <a:ea typeface="Poppins"/>
                <a:cs typeface="Poppins"/>
                <a:sym typeface="Poppins"/>
              </a:rPr>
              <a:t>Yes</a:t>
            </a:r>
            <a:r>
              <a:rPr lang="en-US" sz="1800">
                <a:solidFill>
                  <a:srgbClr val="000000"/>
                </a:solidFill>
                <a:latin typeface="Poppins"/>
                <a:ea typeface="Poppins"/>
                <a:cs typeface="Poppins"/>
                <a:sym typeface="Poppins"/>
              </a:rPr>
              <a:t> or </a:t>
            </a:r>
            <a:r>
              <a:rPr i="1" lang="en-US" sz="1800">
                <a:solidFill>
                  <a:srgbClr val="000000"/>
                </a:solidFill>
                <a:latin typeface="Poppins"/>
                <a:ea typeface="Poppins"/>
                <a:cs typeface="Poppins"/>
                <a:sym typeface="Poppins"/>
              </a:rPr>
              <a:t>No</a:t>
            </a:r>
            <a:r>
              <a:rPr lang="en-US" sz="1800">
                <a:solidFill>
                  <a:srgbClr val="000000"/>
                </a:solidFill>
                <a:latin typeface="Poppins"/>
                <a:ea typeface="Poppins"/>
                <a:cs typeface="Poppins"/>
                <a:sym typeface="Poppins"/>
              </a:rPr>
              <a:t>. All these records will get a sample weight. To assign some sample weight, the formula used is, </a:t>
            </a:r>
            <a:r>
              <a:rPr b="1" lang="en-US" sz="1800">
                <a:solidFill>
                  <a:srgbClr val="000000"/>
                </a:solidFill>
                <a:latin typeface="Poppins"/>
                <a:ea typeface="Poppins"/>
                <a:cs typeface="Poppins"/>
                <a:sym typeface="Poppins"/>
              </a:rPr>
              <a:t>W=1/N</a:t>
            </a:r>
            <a:r>
              <a:rPr lang="en-US" sz="1800">
                <a:solidFill>
                  <a:srgbClr val="000000"/>
                </a:solidFill>
                <a:latin typeface="Poppins"/>
                <a:ea typeface="Poppins"/>
                <a:cs typeface="Poppins"/>
                <a:sym typeface="Poppins"/>
              </a:rPr>
              <a:t> where </a:t>
            </a:r>
            <a:r>
              <a:rPr b="1" lang="en-US" sz="1800">
                <a:solidFill>
                  <a:srgbClr val="000000"/>
                </a:solidFill>
                <a:latin typeface="Poppins"/>
                <a:ea typeface="Poppins"/>
                <a:cs typeface="Poppins"/>
                <a:sym typeface="Poppins"/>
              </a:rPr>
              <a:t>N</a:t>
            </a:r>
            <a:r>
              <a:rPr lang="en-US" sz="1800">
                <a:solidFill>
                  <a:srgbClr val="000000"/>
                </a:solidFill>
                <a:latin typeface="Poppins"/>
                <a:ea typeface="Poppins"/>
                <a:cs typeface="Poppins"/>
                <a:sym typeface="Poppins"/>
              </a:rPr>
              <a:t> is the number of records. In this dataset, there are only 5 records, so the sample weight becomes </a:t>
            </a:r>
            <a:r>
              <a:rPr b="1" lang="en-US" sz="1800">
                <a:solidFill>
                  <a:srgbClr val="000000"/>
                </a:solidFill>
                <a:latin typeface="Poppins"/>
                <a:ea typeface="Poppins"/>
                <a:cs typeface="Poppins"/>
                <a:sym typeface="Poppins"/>
              </a:rPr>
              <a:t>1/5</a:t>
            </a:r>
            <a:r>
              <a:rPr lang="en-US" sz="1800">
                <a:solidFill>
                  <a:srgbClr val="000000"/>
                </a:solidFill>
                <a:latin typeface="Poppins"/>
                <a:ea typeface="Poppins"/>
                <a:cs typeface="Poppins"/>
                <a:sym typeface="Poppins"/>
              </a:rPr>
              <a:t> initially. Every record gets the same weight. In this case, it’s 1/5. </a:t>
            </a:r>
            <a:endParaRPr sz="1800">
              <a:solidFill>
                <a:schemeClr val="dk1"/>
              </a:solidFill>
              <a:latin typeface="Calibri"/>
              <a:ea typeface="Calibri"/>
              <a:cs typeface="Calibri"/>
              <a:sym typeface="Calibri"/>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31"/>
          <p:cNvSpPr/>
          <p:nvPr/>
        </p:nvSpPr>
        <p:spPr>
          <a:xfrm>
            <a:off x="275207" y="186431"/>
            <a:ext cx="11576481"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111111"/>
                </a:solidFill>
                <a:latin typeface="Poppins"/>
                <a:ea typeface="Poppins"/>
                <a:cs typeface="Poppins"/>
                <a:sym typeface="Poppins"/>
              </a:rPr>
              <a:t>Creating First Base Learner</a:t>
            </a:r>
            <a:endParaRPr sz="1800">
              <a:solidFill>
                <a:srgbClr val="111111"/>
              </a:solidFill>
              <a:latin typeface="Poppins"/>
              <a:ea typeface="Poppins"/>
              <a:cs typeface="Poppins"/>
              <a:sym typeface="Poppins"/>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Now it’s time to create the first base learner. The algorithm takes the first feature, i.e., feature 1, and creates the first stump f1. It will create the same number of stumps as the number of features. Here, it will create 3 stumps as there are only 3 features in this dataset. From all these stumps it will create three decision trees and can be called stumps base learner model. Out of these 3 models, the algorithm selects only one. For selecting a base learner, there are two properties, those are, Gini and Entropy. We must calculate Gini or Entropy the same way it is calculated for decision trees. The stump that has the least value will be the first base learner. In the below figure, all the 3 stumps can be made with 3 features. The number below the leaves represents the correctly and incorrectly classified records. By using these records, the Gini or entropy index is calculated. The stump that has the least entropy or Gini will be selected for the base learner. Let’s assume that the entropy index is the least for stump 1. So, let’s take stump 1, i.e., feature 1 as our first base learner.</a:t>
            </a:r>
            <a:endParaRPr b="0" i="0" sz="1800">
              <a:solidFill>
                <a:srgbClr val="000000"/>
              </a:solidFill>
              <a:latin typeface="Poppins"/>
              <a:ea typeface="Poppins"/>
              <a:cs typeface="Poppins"/>
              <a:sym typeface="Poppins"/>
            </a:endParaRPr>
          </a:p>
        </p:txBody>
      </p:sp>
      <p:pic>
        <p:nvPicPr>
          <p:cNvPr descr="Stumps" id="1341" name="Google Shape;1341;p231"/>
          <p:cNvPicPr preferRelativeResize="0"/>
          <p:nvPr/>
        </p:nvPicPr>
        <p:blipFill rotWithShape="1">
          <a:blip r:embed="rId3">
            <a:alphaModFix/>
          </a:blip>
          <a:srcRect b="0" l="0" r="0" t="0"/>
          <a:stretch/>
        </p:blipFill>
        <p:spPr>
          <a:xfrm>
            <a:off x="2864391" y="3731072"/>
            <a:ext cx="6143625" cy="195262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pic>
        <p:nvPicPr>
          <p:cNvPr descr="No alt text provided for this image" id="1346" name="Google Shape;1346;p232"/>
          <p:cNvPicPr preferRelativeResize="0"/>
          <p:nvPr/>
        </p:nvPicPr>
        <p:blipFill rotWithShape="1">
          <a:blip r:embed="rId3">
            <a:alphaModFix/>
          </a:blip>
          <a:srcRect b="0" l="0" r="0" t="0"/>
          <a:stretch/>
        </p:blipFill>
        <p:spPr>
          <a:xfrm>
            <a:off x="3603178" y="384792"/>
            <a:ext cx="4257675" cy="1543050"/>
          </a:xfrm>
          <a:prstGeom prst="rect">
            <a:avLst/>
          </a:prstGeom>
          <a:noFill/>
          <a:ln>
            <a:noFill/>
          </a:ln>
        </p:spPr>
      </p:pic>
      <p:sp>
        <p:nvSpPr>
          <p:cNvPr id="1347" name="Google Shape;1347;p232"/>
          <p:cNvSpPr/>
          <p:nvPr/>
        </p:nvSpPr>
        <p:spPr>
          <a:xfrm>
            <a:off x="621437" y="2219418"/>
            <a:ext cx="1115923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Poppins"/>
                <a:ea typeface="Poppins"/>
                <a:cs typeface="Poppins"/>
                <a:sym typeface="Poppins"/>
              </a:rPr>
              <a:t>Here, feature (f1) has classified 2 records correctly and 1 incorrectly. The row in the figure that is marked red is incorrectly classified. For this, we will be calculating the total error.</a:t>
            </a:r>
            <a:endParaRPr sz="1800">
              <a:solidFill>
                <a:schemeClr val="dk1"/>
              </a:solidFill>
              <a:latin typeface="Calibri"/>
              <a:ea typeface="Calibri"/>
              <a:cs typeface="Calibri"/>
              <a:sym typeface="Calibri"/>
            </a:endParaRPr>
          </a:p>
        </p:txBody>
      </p:sp>
      <p:sp>
        <p:nvSpPr>
          <p:cNvPr id="1348" name="Google Shape;1348;p232"/>
          <p:cNvSpPr/>
          <p:nvPr/>
        </p:nvSpPr>
        <p:spPr>
          <a:xfrm>
            <a:off x="1029810" y="3657600"/>
            <a:ext cx="1075085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111111"/>
                </a:solidFill>
                <a:latin typeface="Poppins"/>
                <a:ea typeface="Poppins"/>
                <a:cs typeface="Poppins"/>
                <a:sym typeface="Poppins"/>
              </a:rPr>
              <a:t>Calculating the Total Error (TE)</a:t>
            </a:r>
            <a:endParaRPr sz="1800">
              <a:solidFill>
                <a:srgbClr val="111111"/>
              </a:solidFill>
              <a:latin typeface="Poppins"/>
              <a:ea typeface="Poppins"/>
              <a:cs typeface="Poppins"/>
              <a:sym typeface="Poppins"/>
            </a:endParaRPr>
          </a:p>
          <a:p>
            <a:pPr indent="0" lvl="0" marL="0" marR="0" rtl="0" algn="l">
              <a:spcBef>
                <a:spcPts val="0"/>
              </a:spcBef>
              <a:spcAft>
                <a:spcPts val="0"/>
              </a:spcAft>
              <a:buNone/>
            </a:pPr>
            <a:r>
              <a:rPr b="1" lang="en-US" sz="1800">
                <a:solidFill>
                  <a:srgbClr val="000000"/>
                </a:solidFill>
                <a:latin typeface="Poppins"/>
                <a:ea typeface="Poppins"/>
                <a:cs typeface="Poppins"/>
                <a:sym typeface="Poppins"/>
              </a:rPr>
              <a:t>The total</a:t>
            </a:r>
            <a:r>
              <a:rPr lang="en-US" sz="1800">
                <a:solidFill>
                  <a:srgbClr val="000000"/>
                </a:solidFill>
                <a:latin typeface="Poppins"/>
                <a:ea typeface="Poppins"/>
                <a:cs typeface="Poppins"/>
                <a:sym typeface="Poppins"/>
              </a:rPr>
              <a:t> error is the sum of all the errors in the classified record for sample weights. In our case, there is only 1 error, so </a:t>
            </a:r>
            <a:r>
              <a:rPr b="1" lang="en-US" sz="1800">
                <a:solidFill>
                  <a:srgbClr val="000000"/>
                </a:solidFill>
                <a:latin typeface="Poppins"/>
                <a:ea typeface="Poppins"/>
                <a:cs typeface="Poppins"/>
                <a:sym typeface="Poppins"/>
              </a:rPr>
              <a:t>Total Error (TE) = 1/5</a:t>
            </a:r>
            <a:r>
              <a:rPr lang="en-US" sz="1800">
                <a:solidFill>
                  <a:srgbClr val="000000"/>
                </a:solidFill>
                <a:latin typeface="Poppins"/>
                <a:ea typeface="Poppins"/>
                <a:cs typeface="Poppins"/>
                <a:sym typeface="Poppins"/>
              </a:rPr>
              <a:t>.</a:t>
            </a:r>
            <a:endParaRPr b="0" i="0" sz="1800">
              <a:solidFill>
                <a:srgbClr val="000000"/>
              </a:solidFill>
              <a:latin typeface="Poppins"/>
              <a:ea typeface="Poppins"/>
              <a:cs typeface="Poppins"/>
              <a:sym typeface="Poppins"/>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3"/>
          <p:cNvSpPr/>
          <p:nvPr/>
        </p:nvSpPr>
        <p:spPr>
          <a:xfrm>
            <a:off x="2610035" y="399495"/>
            <a:ext cx="52063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11111"/>
                </a:solidFill>
                <a:latin typeface="Poppins"/>
                <a:ea typeface="Poppins"/>
                <a:cs typeface="Poppins"/>
                <a:sym typeface="Poppins"/>
              </a:rPr>
              <a:t>Calculating Performance of Stump</a:t>
            </a:r>
            <a:endParaRPr b="0" i="0" sz="1800">
              <a:solidFill>
                <a:srgbClr val="111111"/>
              </a:solidFill>
              <a:latin typeface="Poppins"/>
              <a:ea typeface="Poppins"/>
              <a:cs typeface="Poppins"/>
              <a:sym typeface="Poppins"/>
            </a:endParaRPr>
          </a:p>
        </p:txBody>
      </p:sp>
      <p:pic>
        <p:nvPicPr>
          <p:cNvPr descr="Performance of Stump Formula" id="1354" name="Google Shape;1354;p233"/>
          <p:cNvPicPr preferRelativeResize="0"/>
          <p:nvPr/>
        </p:nvPicPr>
        <p:blipFill rotWithShape="1">
          <a:blip r:embed="rId3">
            <a:alphaModFix/>
          </a:blip>
          <a:srcRect b="0" l="0" r="0" t="0"/>
          <a:stretch/>
        </p:blipFill>
        <p:spPr>
          <a:xfrm>
            <a:off x="223149" y="2006353"/>
            <a:ext cx="7282551" cy="1065321"/>
          </a:xfrm>
          <a:prstGeom prst="rect">
            <a:avLst/>
          </a:prstGeom>
          <a:noFill/>
          <a:ln>
            <a:noFill/>
          </a:ln>
        </p:spPr>
      </p:pic>
      <p:sp>
        <p:nvSpPr>
          <p:cNvPr id="1355" name="Google Shape;1355;p233"/>
          <p:cNvSpPr/>
          <p:nvPr/>
        </p:nvSpPr>
        <p:spPr>
          <a:xfrm>
            <a:off x="514905" y="3258104"/>
            <a:ext cx="11221375"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Poppins"/>
                <a:ea typeface="Poppins"/>
                <a:cs typeface="Poppins"/>
                <a:sym typeface="Poppins"/>
              </a:rPr>
              <a:t>where, </a:t>
            </a:r>
            <a:r>
              <a:rPr b="1" lang="en-US" sz="1800">
                <a:solidFill>
                  <a:srgbClr val="000000"/>
                </a:solidFill>
                <a:latin typeface="Poppins"/>
                <a:ea typeface="Poppins"/>
                <a:cs typeface="Poppins"/>
                <a:sym typeface="Poppins"/>
              </a:rPr>
              <a:t>ln</a:t>
            </a:r>
            <a:r>
              <a:rPr lang="en-US" sz="1800">
                <a:solidFill>
                  <a:srgbClr val="000000"/>
                </a:solidFill>
                <a:latin typeface="Poppins"/>
                <a:ea typeface="Poppins"/>
                <a:cs typeface="Poppins"/>
                <a:sym typeface="Poppins"/>
              </a:rPr>
              <a:t> is natural log and </a:t>
            </a:r>
            <a:r>
              <a:rPr b="1" lang="en-US" sz="1800">
                <a:solidFill>
                  <a:srgbClr val="000000"/>
                </a:solidFill>
                <a:latin typeface="Poppins"/>
                <a:ea typeface="Poppins"/>
                <a:cs typeface="Poppins"/>
                <a:sym typeface="Poppins"/>
              </a:rPr>
              <a:t>TE</a:t>
            </a:r>
            <a:r>
              <a:rPr lang="en-US" sz="1800">
                <a:solidFill>
                  <a:srgbClr val="000000"/>
                </a:solidFill>
                <a:latin typeface="Poppins"/>
                <a:ea typeface="Poppins"/>
                <a:cs typeface="Poppins"/>
                <a:sym typeface="Poppins"/>
              </a:rPr>
              <a:t> is Total Error.</a:t>
            </a:r>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In our case, TE is 1/5. By putting the value of total error in the above formula and after solving, we get the value for </a:t>
            </a:r>
            <a:r>
              <a:rPr b="1" lang="en-US" sz="1800">
                <a:solidFill>
                  <a:srgbClr val="000000"/>
                </a:solidFill>
                <a:latin typeface="Poppins"/>
                <a:ea typeface="Poppins"/>
                <a:cs typeface="Poppins"/>
                <a:sym typeface="Poppins"/>
              </a:rPr>
              <a:t>the performance of Stump as 0.693.</a:t>
            </a:r>
            <a:r>
              <a:rPr lang="en-US" sz="1800">
                <a:solidFill>
                  <a:srgbClr val="000000"/>
                </a:solidFill>
                <a:latin typeface="Poppins"/>
                <a:ea typeface="Poppins"/>
                <a:cs typeface="Poppins"/>
                <a:sym typeface="Poppins"/>
              </a:rPr>
              <a:t> You must be wondering why its necessary to calculate the TE and performance of stump? The answer is, we must update the sample weight before proceeding for the next model or stage because if the same weight is applied, we receive the output from the first model. In boosting, only the wrong records/incorrectly classified records got more preference than the correctly classified records. Thus, only the wrong records from the decision tree/stump are passed on to another stump. While in AdaBoost, both records were allowed to pass, the wrong records are repeated more than the correct ones. We must increase the weight for the wrongly classified records and decrease the weight for the correctly classified records. In the next step, we will be updating the weights based on the performance of the stump.</a:t>
            </a:r>
            <a:endParaRPr b="0" i="0" sz="1800">
              <a:solidFill>
                <a:srgbClr val="000000"/>
              </a:solidFill>
              <a:latin typeface="Poppins"/>
              <a:ea typeface="Poppins"/>
              <a:cs typeface="Poppins"/>
              <a:sym typeface="Poppins"/>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234"/>
          <p:cNvSpPr/>
          <p:nvPr/>
        </p:nvSpPr>
        <p:spPr>
          <a:xfrm>
            <a:off x="-9875" y="250558"/>
            <a:ext cx="11231251"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111111"/>
                </a:solidFill>
                <a:latin typeface="Poppins"/>
                <a:ea typeface="Poppins"/>
                <a:cs typeface="Poppins"/>
                <a:sym typeface="Poppins"/>
              </a:rPr>
              <a:t>Updating Weights</a:t>
            </a:r>
            <a:endParaRPr sz="1800">
              <a:solidFill>
                <a:srgbClr val="111111"/>
              </a:solidFill>
              <a:latin typeface="Poppins"/>
              <a:ea typeface="Poppins"/>
              <a:cs typeface="Poppins"/>
              <a:sym typeface="Poppins"/>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For incorrectly classified records the formula is:</a:t>
            </a:r>
            <a:endParaRPr/>
          </a:p>
          <a:p>
            <a:pPr indent="0" lvl="0" marL="0" marR="0" rtl="0" algn="l">
              <a:spcBef>
                <a:spcPts val="0"/>
              </a:spcBef>
              <a:spcAft>
                <a:spcPts val="0"/>
              </a:spcAft>
              <a:buNone/>
            </a:pPr>
            <a:r>
              <a:rPr b="1" lang="en-US" sz="1800">
                <a:solidFill>
                  <a:srgbClr val="000000"/>
                </a:solidFill>
                <a:latin typeface="Poppins"/>
                <a:ea typeface="Poppins"/>
                <a:cs typeface="Poppins"/>
                <a:sym typeface="Poppins"/>
              </a:rPr>
              <a:t>New Sample Weight = Sample Weight * e^(Performance) </a:t>
            </a:r>
            <a:endParaRPr sz="1800">
              <a:solidFill>
                <a:srgbClr val="000000"/>
              </a:solidFill>
              <a:latin typeface="Poppins"/>
              <a:ea typeface="Poppins"/>
              <a:cs typeface="Poppins"/>
              <a:sym typeface="Poppins"/>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In our case Sample weight = 1/5 so, </a:t>
            </a:r>
            <a:r>
              <a:rPr b="1" lang="en-US" sz="1800">
                <a:solidFill>
                  <a:srgbClr val="000000"/>
                </a:solidFill>
                <a:latin typeface="Poppins"/>
                <a:ea typeface="Poppins"/>
                <a:cs typeface="Poppins"/>
                <a:sym typeface="Poppins"/>
              </a:rPr>
              <a:t>1/5 * e^ (0.693) = 0.399</a:t>
            </a:r>
            <a:endParaRPr sz="1800">
              <a:solidFill>
                <a:srgbClr val="000000"/>
              </a:solidFill>
              <a:latin typeface="Poppins"/>
              <a:ea typeface="Poppins"/>
              <a:cs typeface="Poppins"/>
              <a:sym typeface="Poppins"/>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And for correctly classified records, we use the same formula with a negative sign with performance, so that the weight for correctly classified records will reduce compared to the incorrect classified ones. The formula is:</a:t>
            </a:r>
            <a:endParaRPr/>
          </a:p>
          <a:p>
            <a:pPr indent="0" lvl="0" marL="0" marR="0" rtl="0" algn="l">
              <a:spcBef>
                <a:spcPts val="0"/>
              </a:spcBef>
              <a:spcAft>
                <a:spcPts val="0"/>
              </a:spcAft>
              <a:buNone/>
            </a:pPr>
            <a:r>
              <a:rPr b="1" lang="en-US" sz="1800">
                <a:solidFill>
                  <a:srgbClr val="000000"/>
                </a:solidFill>
                <a:latin typeface="Poppins"/>
                <a:ea typeface="Poppins"/>
                <a:cs typeface="Poppins"/>
                <a:sym typeface="Poppins"/>
              </a:rPr>
              <a:t>New Sample Weight = Sample Weight * e^- (Performance)</a:t>
            </a:r>
            <a:endParaRPr sz="1800">
              <a:solidFill>
                <a:srgbClr val="000000"/>
              </a:solidFill>
              <a:latin typeface="Poppins"/>
              <a:ea typeface="Poppins"/>
              <a:cs typeface="Poppins"/>
              <a:sym typeface="Poppins"/>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Putting the values, </a:t>
            </a:r>
            <a:r>
              <a:rPr b="1" lang="en-US" sz="1800">
                <a:solidFill>
                  <a:srgbClr val="000000"/>
                </a:solidFill>
                <a:latin typeface="Poppins"/>
                <a:ea typeface="Poppins"/>
                <a:cs typeface="Poppins"/>
                <a:sym typeface="Poppins"/>
              </a:rPr>
              <a:t>1/5 * e^-(0.693) = 0.100</a:t>
            </a:r>
            <a:endParaRPr sz="1800">
              <a:solidFill>
                <a:srgbClr val="000000"/>
              </a:solidFill>
              <a:latin typeface="Poppins"/>
              <a:ea typeface="Poppins"/>
              <a:cs typeface="Poppins"/>
              <a:sym typeface="Poppins"/>
            </a:endParaRPr>
          </a:p>
          <a:p>
            <a:pPr indent="0" lvl="0" marL="0" marR="0" rtl="0" algn="l">
              <a:spcBef>
                <a:spcPts val="0"/>
              </a:spcBef>
              <a:spcAft>
                <a:spcPts val="0"/>
              </a:spcAft>
              <a:buNone/>
            </a:pPr>
            <a:br>
              <a:rPr lang="en-US" sz="1800">
                <a:solidFill>
                  <a:srgbClr val="000000"/>
                </a:solidFill>
                <a:latin typeface="Poppins"/>
                <a:ea typeface="Poppins"/>
                <a:cs typeface="Poppins"/>
                <a:sym typeface="Poppins"/>
              </a:rPr>
            </a:br>
            <a:endParaRPr sz="1800">
              <a:solidFill>
                <a:schemeClr val="dk1"/>
              </a:solidFill>
              <a:latin typeface="Calibri"/>
              <a:ea typeface="Calibri"/>
              <a:cs typeface="Calibri"/>
              <a:sym typeface="Calibri"/>
            </a:endParaRPr>
          </a:p>
        </p:txBody>
      </p:sp>
      <p:pic>
        <p:nvPicPr>
          <p:cNvPr descr="Updated Weight" id="1361" name="Google Shape;1361;p234"/>
          <p:cNvPicPr preferRelativeResize="0"/>
          <p:nvPr/>
        </p:nvPicPr>
        <p:blipFill rotWithShape="1">
          <a:blip r:embed="rId3">
            <a:alphaModFix/>
          </a:blip>
          <a:srcRect b="0" l="0" r="0" t="0"/>
          <a:stretch/>
        </p:blipFill>
        <p:spPr>
          <a:xfrm>
            <a:off x="1067737" y="2760955"/>
            <a:ext cx="7373495" cy="249684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pic>
        <p:nvPicPr>
          <p:cNvPr descr="Normalized Weight" id="1366" name="Google Shape;1366;p235"/>
          <p:cNvPicPr preferRelativeResize="0"/>
          <p:nvPr/>
        </p:nvPicPr>
        <p:blipFill rotWithShape="1">
          <a:blip r:embed="rId3">
            <a:alphaModFix/>
          </a:blip>
          <a:srcRect b="0" l="0" r="0" t="0"/>
          <a:stretch/>
        </p:blipFill>
        <p:spPr>
          <a:xfrm>
            <a:off x="2506509" y="798390"/>
            <a:ext cx="6486525" cy="1781175"/>
          </a:xfrm>
          <a:prstGeom prst="rect">
            <a:avLst/>
          </a:prstGeom>
          <a:noFill/>
          <a:ln>
            <a:noFill/>
          </a:ln>
        </p:spPr>
      </p:pic>
      <p:sp>
        <p:nvSpPr>
          <p:cNvPr id="1367" name="Google Shape;1367;p235"/>
          <p:cNvSpPr/>
          <p:nvPr/>
        </p:nvSpPr>
        <p:spPr>
          <a:xfrm>
            <a:off x="1855434" y="3231471"/>
            <a:ext cx="728856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Poppins"/>
                <a:ea typeface="Poppins"/>
                <a:cs typeface="Poppins"/>
                <a:sym typeface="Poppins"/>
              </a:rPr>
              <a:t>The updated weight for all the records can be seen in the figure. As is known, the total sum of all the weights should be 1. But in this case, one can see that the total updated weight of all the records is not 1, it’s 0.799. To make the total sum 1, one must divide every updated weight by the total sum of updated weight. For example, if our updated weight is 0.399 and we divide this by 0.799, i.e. </a:t>
            </a:r>
            <a:r>
              <a:rPr b="1" lang="en-US" sz="1800">
                <a:solidFill>
                  <a:srgbClr val="000000"/>
                </a:solidFill>
                <a:latin typeface="Poppins"/>
                <a:ea typeface="Poppins"/>
                <a:cs typeface="Poppins"/>
                <a:sym typeface="Poppins"/>
              </a:rPr>
              <a:t>0.399/0.799=0.50</a:t>
            </a:r>
            <a:r>
              <a:rPr lang="en-US" sz="1800">
                <a:solidFill>
                  <a:srgbClr val="000000"/>
                </a:solidFill>
                <a:latin typeface="Poppins"/>
                <a:ea typeface="Poppins"/>
                <a:cs typeface="Poppins"/>
                <a:sym typeface="Poppins"/>
              </a:rPr>
              <a:t>. </a:t>
            </a:r>
            <a:endParaRPr/>
          </a:p>
          <a:p>
            <a:pPr indent="0" lvl="0" marL="0" marR="0" rtl="0" algn="l">
              <a:spcBef>
                <a:spcPts val="0"/>
              </a:spcBef>
              <a:spcAft>
                <a:spcPts val="0"/>
              </a:spcAft>
              <a:buNone/>
            </a:pPr>
            <a:r>
              <a:rPr b="1" lang="en-US" sz="1800">
                <a:solidFill>
                  <a:srgbClr val="000000"/>
                </a:solidFill>
                <a:latin typeface="Poppins"/>
                <a:ea typeface="Poppins"/>
                <a:cs typeface="Poppins"/>
                <a:sym typeface="Poppins"/>
              </a:rPr>
              <a:t>0.50</a:t>
            </a:r>
            <a:r>
              <a:rPr lang="en-US" sz="1800">
                <a:solidFill>
                  <a:srgbClr val="000000"/>
                </a:solidFill>
                <a:latin typeface="Poppins"/>
                <a:ea typeface="Poppins"/>
                <a:cs typeface="Poppins"/>
                <a:sym typeface="Poppins"/>
              </a:rPr>
              <a:t> can be known as the normalized weight. In the below figure, we can see all the normalized weight and their sum is approximately 1.</a:t>
            </a:r>
            <a:endParaRPr b="0" i="0" sz="1800">
              <a:solidFill>
                <a:srgbClr val="000000"/>
              </a:solidFill>
              <a:latin typeface="Poppins"/>
              <a:ea typeface="Poppins"/>
              <a:cs typeface="Poppins"/>
              <a:sym typeface="Poppins"/>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236"/>
          <p:cNvSpPr/>
          <p:nvPr/>
        </p:nvSpPr>
        <p:spPr>
          <a:xfrm>
            <a:off x="851635" y="405457"/>
            <a:ext cx="11088831" cy="17483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111111"/>
                </a:solidFill>
                <a:latin typeface="Poppins"/>
                <a:ea typeface="Poppins"/>
                <a:cs typeface="Poppins"/>
                <a:sym typeface="Poppins"/>
              </a:rPr>
              <a:t>Creating New Dataset</a:t>
            </a:r>
            <a:endParaRPr sz="1800">
              <a:solidFill>
                <a:srgbClr val="111111"/>
              </a:solidFill>
              <a:latin typeface="Poppins"/>
              <a:ea typeface="Poppins"/>
              <a:cs typeface="Poppins"/>
              <a:sym typeface="Poppins"/>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Now, it’s time to create a new dataset from our previous one. In the new dataset, the frequency of incorrectly classified records will be more than the correct ones. While considering these normalized weights, we have to create a new dataset and that dataset is based on normalized weights. It will probably select the wrong records for training purposes. That will be the second decision tree/stump. To make a new dataset based on normalized weight, the algorithm will divide it into buckets.</a:t>
            </a:r>
            <a:endParaRPr b="0" i="0" sz="1800">
              <a:solidFill>
                <a:srgbClr val="000000"/>
              </a:solidFill>
              <a:latin typeface="Poppins"/>
              <a:ea typeface="Poppins"/>
              <a:cs typeface="Poppins"/>
              <a:sym typeface="Poppins"/>
            </a:endParaRPr>
          </a:p>
        </p:txBody>
      </p:sp>
      <p:pic>
        <p:nvPicPr>
          <p:cNvPr descr="Buckets" id="1373" name="Google Shape;1373;p236"/>
          <p:cNvPicPr preferRelativeResize="0"/>
          <p:nvPr/>
        </p:nvPicPr>
        <p:blipFill rotWithShape="1">
          <a:blip r:embed="rId3">
            <a:alphaModFix/>
          </a:blip>
          <a:srcRect b="0" l="0" r="0" t="0"/>
          <a:stretch/>
        </p:blipFill>
        <p:spPr>
          <a:xfrm>
            <a:off x="4970229" y="2672178"/>
            <a:ext cx="2259246" cy="1518821"/>
          </a:xfrm>
          <a:prstGeom prst="rect">
            <a:avLst/>
          </a:prstGeom>
          <a:noFill/>
          <a:ln>
            <a:noFill/>
          </a:ln>
        </p:spPr>
      </p:pic>
      <p:sp>
        <p:nvSpPr>
          <p:cNvPr id="1374" name="Google Shape;1374;p236"/>
          <p:cNvSpPr/>
          <p:nvPr/>
        </p:nvSpPr>
        <p:spPr>
          <a:xfrm>
            <a:off x="355107" y="4190999"/>
            <a:ext cx="1167413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Poppins"/>
                <a:ea typeface="Poppins"/>
                <a:cs typeface="Poppins"/>
                <a:sym typeface="Poppins"/>
              </a:rPr>
              <a:t>So, our first bucket is from </a:t>
            </a:r>
            <a:r>
              <a:rPr b="1" lang="en-US" sz="1800">
                <a:solidFill>
                  <a:srgbClr val="000000"/>
                </a:solidFill>
                <a:latin typeface="Poppins"/>
                <a:ea typeface="Poppins"/>
                <a:cs typeface="Poppins"/>
                <a:sym typeface="Poppins"/>
              </a:rPr>
              <a:t>0 – 0.13,</a:t>
            </a:r>
            <a:r>
              <a:rPr lang="en-US" sz="1800">
                <a:solidFill>
                  <a:srgbClr val="000000"/>
                </a:solidFill>
                <a:latin typeface="Poppins"/>
                <a:ea typeface="Poppins"/>
                <a:cs typeface="Poppins"/>
                <a:sym typeface="Poppins"/>
              </a:rPr>
              <a:t> second will be from </a:t>
            </a:r>
            <a:r>
              <a:rPr b="1" lang="en-US" sz="1800">
                <a:solidFill>
                  <a:srgbClr val="000000"/>
                </a:solidFill>
                <a:latin typeface="Poppins"/>
                <a:ea typeface="Poppins"/>
                <a:cs typeface="Poppins"/>
                <a:sym typeface="Poppins"/>
              </a:rPr>
              <a:t>0.13 – 0.63(0.13+0.50),</a:t>
            </a:r>
            <a:r>
              <a:rPr lang="en-US" sz="1800">
                <a:solidFill>
                  <a:srgbClr val="000000"/>
                </a:solidFill>
                <a:latin typeface="Poppins"/>
                <a:ea typeface="Poppins"/>
                <a:cs typeface="Poppins"/>
                <a:sym typeface="Poppins"/>
              </a:rPr>
              <a:t> third will be from </a:t>
            </a:r>
            <a:r>
              <a:rPr b="1" lang="en-US" sz="1800">
                <a:solidFill>
                  <a:srgbClr val="000000"/>
                </a:solidFill>
                <a:latin typeface="Poppins"/>
                <a:ea typeface="Poppins"/>
                <a:cs typeface="Poppins"/>
                <a:sym typeface="Poppins"/>
              </a:rPr>
              <a:t>0.63 – 0.76(0.63+0.13),</a:t>
            </a:r>
            <a:r>
              <a:rPr lang="en-US" sz="1800">
                <a:solidFill>
                  <a:srgbClr val="000000"/>
                </a:solidFill>
                <a:latin typeface="Poppins"/>
                <a:ea typeface="Poppins"/>
                <a:cs typeface="Poppins"/>
                <a:sym typeface="Poppins"/>
              </a:rPr>
              <a:t> and so on. After this the algorithm will run 5 iterations to select different-different records from the older dataset. Suppose, in 1st iteration, the algorithm will take a random value </a:t>
            </a:r>
            <a:r>
              <a:rPr b="1" lang="en-US" sz="1800">
                <a:solidFill>
                  <a:srgbClr val="000000"/>
                </a:solidFill>
                <a:latin typeface="Poppins"/>
                <a:ea typeface="Poppins"/>
                <a:cs typeface="Poppins"/>
                <a:sym typeface="Poppins"/>
              </a:rPr>
              <a:t>0.46,</a:t>
            </a:r>
            <a:r>
              <a:rPr lang="en-US" sz="1800">
                <a:solidFill>
                  <a:srgbClr val="000000"/>
                </a:solidFill>
                <a:latin typeface="Poppins"/>
                <a:ea typeface="Poppins"/>
                <a:cs typeface="Poppins"/>
                <a:sym typeface="Poppins"/>
              </a:rPr>
              <a:t> then it will go and see in which bucket that value falls and selects that records in the new dataset, then again it will select a random value and see in which bucket it is and select that record for the new dataset and the same process is repeated for 5 times. </a:t>
            </a:r>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There is a high probability for the wrong records to get selected several times. This will be the new dataset. It can be seen in the below image that row number 2 has been selected multiple times from the older dataset as that row is incorrectly classified in the previous dataset. </a:t>
            </a:r>
            <a:endParaRPr b="0" i="0" sz="1800">
              <a:solidFill>
                <a:srgbClr val="000000"/>
              </a:solidFill>
              <a:latin typeface="Poppins"/>
              <a:ea typeface="Poppins"/>
              <a:cs typeface="Poppins"/>
              <a:sym typeface="Poppins"/>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pic>
        <p:nvPicPr>
          <p:cNvPr descr="New Dataset" id="1379" name="Google Shape;1379;p237"/>
          <p:cNvPicPr preferRelativeResize="0"/>
          <p:nvPr/>
        </p:nvPicPr>
        <p:blipFill rotWithShape="1">
          <a:blip r:embed="rId3">
            <a:alphaModFix/>
          </a:blip>
          <a:srcRect b="0" l="0" r="0" t="0"/>
          <a:stretch/>
        </p:blipFill>
        <p:spPr>
          <a:xfrm>
            <a:off x="3527949" y="890171"/>
            <a:ext cx="3467100" cy="1562100"/>
          </a:xfrm>
          <a:prstGeom prst="rect">
            <a:avLst/>
          </a:prstGeom>
          <a:noFill/>
          <a:ln>
            <a:noFill/>
          </a:ln>
        </p:spPr>
      </p:pic>
      <p:sp>
        <p:nvSpPr>
          <p:cNvPr id="1380" name="Google Shape;1380;p237"/>
          <p:cNvSpPr/>
          <p:nvPr/>
        </p:nvSpPr>
        <p:spPr>
          <a:xfrm>
            <a:off x="594804" y="2605564"/>
            <a:ext cx="1123025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Poppins"/>
                <a:ea typeface="Poppins"/>
                <a:cs typeface="Poppins"/>
                <a:sym typeface="Poppins"/>
              </a:rPr>
              <a:t>Based on this new dataset, the algorithm will again create a new decision tree/stump and it will repeat the same process from step 1 till it sequentially passes through all stumps and finds that there is less error when compared with normalized weight that we had in the initial stage.</a:t>
            </a:r>
            <a:endParaRPr sz="1800">
              <a:solidFill>
                <a:schemeClr val="dk1"/>
              </a:solidFill>
              <a:latin typeface="Calibri"/>
              <a:ea typeface="Calibri"/>
              <a:cs typeface="Calibri"/>
              <a:sym typeface="Calibri"/>
            </a:endParaRPr>
          </a:p>
        </p:txBody>
      </p:sp>
      <p:sp>
        <p:nvSpPr>
          <p:cNvPr id="1381" name="Google Shape;1381;p237"/>
          <p:cNvSpPr/>
          <p:nvPr/>
        </p:nvSpPr>
        <p:spPr>
          <a:xfrm>
            <a:off x="736847" y="3941685"/>
            <a:ext cx="10901778"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111111"/>
                </a:solidFill>
                <a:latin typeface="Poppins"/>
                <a:ea typeface="Poppins"/>
                <a:cs typeface="Poppins"/>
                <a:sym typeface="Poppins"/>
              </a:rPr>
              <a:t>How does the algorithm decide output for test data?</a:t>
            </a:r>
            <a:endParaRPr sz="1800">
              <a:solidFill>
                <a:srgbClr val="111111"/>
              </a:solidFill>
              <a:latin typeface="Poppins"/>
              <a:ea typeface="Poppins"/>
              <a:cs typeface="Poppins"/>
              <a:sym typeface="Poppins"/>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Suppose with the above dataset, the algorithm constructed 3 decision trees or stumps, the test dataset will pass through all the stumps which have been constructed by the algorithm. While passing through the 1st stump, it gives the output as 1, passing through 2nd stump it again gives the output as 1, and while passing through 3rd stump it gives the output as 0. So, in AdaBoost algorithm also, the majority of votes take place between the stumps, the same as in random trees. And in this case, the final output will be 1. This is how the output with test data is decided. </a:t>
            </a:r>
            <a:endParaRPr b="0" i="0" sz="1800">
              <a:solidFill>
                <a:srgbClr val="000000"/>
              </a:solidFill>
              <a:latin typeface="Poppins"/>
              <a:ea typeface="Poppins"/>
              <a:cs typeface="Poppins"/>
              <a:sym typeface="Poppins"/>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pic>
        <p:nvPicPr>
          <p:cNvPr descr="Adaboost Algorithm&#10;" id="1386" name="Google Shape;1386;p238"/>
          <p:cNvPicPr preferRelativeResize="0"/>
          <p:nvPr/>
        </p:nvPicPr>
        <p:blipFill rotWithShape="1">
          <a:blip r:embed="rId3">
            <a:alphaModFix/>
          </a:blip>
          <a:srcRect b="0" l="0" r="0" t="0"/>
          <a:stretch/>
        </p:blipFill>
        <p:spPr>
          <a:xfrm>
            <a:off x="1535096" y="1908699"/>
            <a:ext cx="7461267" cy="2487089"/>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2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Gradient Boosting</a:t>
            </a:r>
            <a:br>
              <a:rPr lang="en-US"/>
            </a:br>
            <a:endParaRPr/>
          </a:p>
        </p:txBody>
      </p:sp>
      <p:sp>
        <p:nvSpPr>
          <p:cNvPr id="1392" name="Google Shape;1392;p2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Boosting is loosely-defined as a strategy that combines multiple simple models into a single composite model. With the introduction of more simple models, the overall model becomes a stronger predictor. In boosting terminology, the simple models are called weak models or weak learners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p:nvPr/>
        </p:nvSpPr>
        <p:spPr>
          <a:xfrm>
            <a:off x="1438835" y="632012"/>
            <a:ext cx="10192871"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Create dummy variable: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This is a Boolean variable that indicates the presence of a category with the value 1 and 0 for absence. You should create k-1 dummy variables, where k is the number of levels. Scikit-learn provides a useful function ‘One Hot Encoder’ to create a dummy variable for a given categorical variable.</a:t>
            </a:r>
            <a:endParaRPr sz="2400">
              <a:solidFill>
                <a:schemeClr val="dk1"/>
              </a:solidFill>
              <a:latin typeface="Calibri"/>
              <a:ea typeface="Calibri"/>
              <a:cs typeface="Calibri"/>
              <a:sym typeface="Calibri"/>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40"/>
          <p:cNvSpPr/>
          <p:nvPr/>
        </p:nvSpPr>
        <p:spPr>
          <a:xfrm>
            <a:off x="443883" y="319596"/>
            <a:ext cx="114788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Gradient boosting re-defines boosting as a numerical optimisation problem where the objective is to minimise the loss function of the model by adding weak learners using gradient descent.</a:t>
            </a:r>
            <a:endParaRPr sz="2400">
              <a:solidFill>
                <a:schemeClr val="dk1"/>
              </a:solidFill>
              <a:latin typeface="Calibri"/>
              <a:ea typeface="Calibri"/>
              <a:cs typeface="Calibri"/>
              <a:sym typeface="Calibri"/>
            </a:endParaRPr>
          </a:p>
        </p:txBody>
      </p:sp>
      <p:sp>
        <p:nvSpPr>
          <p:cNvPr id="1398" name="Google Shape;1398;p240"/>
          <p:cNvSpPr/>
          <p:nvPr/>
        </p:nvSpPr>
        <p:spPr>
          <a:xfrm>
            <a:off x="568171" y="2050742"/>
            <a:ext cx="1147882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 gradien descent a first-order iterative optimisation algorithm for finding a local minimum of a differentiable function. As gradient boosting is based on minimising a loss function, different types of loss functions can be used resulting in a flexible technique that can be applied to regression multi-class classification, etc.</a:t>
            </a:r>
            <a:endParaRPr sz="2400">
              <a:solidFill>
                <a:schemeClr val="dk1"/>
              </a:solidFill>
              <a:latin typeface="Calibri"/>
              <a:ea typeface="Calibri"/>
              <a:cs typeface="Calibri"/>
              <a:sym typeface="Calibri"/>
            </a:endParaRPr>
          </a:p>
        </p:txBody>
      </p:sp>
      <p:sp>
        <p:nvSpPr>
          <p:cNvPr id="1399" name="Google Shape;1399;p240"/>
          <p:cNvSpPr/>
          <p:nvPr/>
        </p:nvSpPr>
        <p:spPr>
          <a:xfrm>
            <a:off x="568171" y="4234649"/>
            <a:ext cx="11132598"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Intuitively, gradient boosting is a stage-wise additive model that generates learners during the learning process (i.e., trees are added one at a time, and existing trees in the model are not changed). The contribution of the weak learner to the ensemble is based on the gradient descent optimisation process. The calculated contribution of each tree is based on minimising the overall error of the strong learner</a:t>
            </a:r>
            <a:endParaRPr sz="2400">
              <a:solidFill>
                <a:schemeClr val="dk1"/>
              </a:solidFill>
              <a:latin typeface="Calibri"/>
              <a:ea typeface="Calibri"/>
              <a:cs typeface="Calibri"/>
              <a:sym typeface="Calibri"/>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41"/>
          <p:cNvSpPr/>
          <p:nvPr/>
        </p:nvSpPr>
        <p:spPr>
          <a:xfrm>
            <a:off x="355107" y="186431"/>
            <a:ext cx="11425561"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Gradient boosting does not modify the sample distribution as weak learners train on the remaining residual errors of a strong learner (i.e, pseudo-residuals). By training on the residuals of the model, this is an alternative means to give more importance to misclassified observations. Intuitively, new weak learners are being added to concentrate on the areas where the existing learners are performing poorly. The contribution of each weak learner to the final prediction is based on a gradient optimisation process to minimise the overall error of the strong learner</a:t>
            </a:r>
            <a:endParaRPr sz="2400">
              <a:solidFill>
                <a:schemeClr val="dk1"/>
              </a:solidFill>
              <a:latin typeface="Calibri"/>
              <a:ea typeface="Calibri"/>
              <a:cs typeface="Calibri"/>
              <a:sym typeface="Calibri"/>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42"/>
          <p:cNvSpPr/>
          <p:nvPr/>
        </p:nvSpPr>
        <p:spPr>
          <a:xfrm>
            <a:off x="204186" y="168677"/>
            <a:ext cx="1140780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Gradient Boosting is used for regression as well as classification tasks. In this section, we are going to see how it is used in regression with the help of an example. Following is a sample from a random dataset where we have to predict the weight of an individual, given the height, favourite colour, and gender of a person. Obviously favourite colour may seem irrelevant, but let us see if the learning algorithm figures it out too. In practice, it is better to remove such features but here we will go with the same.</a:t>
            </a:r>
            <a:endParaRPr sz="2400">
              <a:solidFill>
                <a:schemeClr val="dk1"/>
              </a:solidFill>
              <a:latin typeface="Calibri"/>
              <a:ea typeface="Calibri"/>
              <a:cs typeface="Calibri"/>
              <a:sym typeface="Calibri"/>
            </a:endParaRPr>
          </a:p>
        </p:txBody>
      </p:sp>
      <p:graphicFrame>
        <p:nvGraphicFramePr>
          <p:cNvPr id="1410" name="Google Shape;1410;p242"/>
          <p:cNvGraphicFramePr/>
          <p:nvPr/>
        </p:nvGraphicFramePr>
        <p:xfrm>
          <a:off x="1953086" y="2991775"/>
          <a:ext cx="3000000" cy="3000000"/>
        </p:xfrm>
        <a:graphic>
          <a:graphicData uri="http://schemas.openxmlformats.org/drawingml/2006/table">
            <a:tbl>
              <a:tblPr>
                <a:noFill/>
                <a:tableStyleId>{0A50775D-ABF8-45C6-A691-E7F696F8899F}</a:tableStyleId>
              </a:tblPr>
              <a:tblGrid>
                <a:gridCol w="2010800"/>
                <a:gridCol w="2010800"/>
                <a:gridCol w="2010800"/>
                <a:gridCol w="2010800"/>
              </a:tblGrid>
              <a:tr h="883400">
                <a:tc>
                  <a:txBody>
                    <a:bodyPr/>
                    <a:lstStyle/>
                    <a:p>
                      <a:pPr indent="0" lvl="0" marL="0" marR="0" rtl="0" algn="l">
                        <a:spcBef>
                          <a:spcPts val="0"/>
                        </a:spcBef>
                        <a:spcAft>
                          <a:spcPts val="0"/>
                        </a:spcAft>
                        <a:buNone/>
                      </a:pPr>
                      <a:r>
                        <a:rPr lang="en-US" sz="1800">
                          <a:latin typeface="Poppins"/>
                          <a:ea typeface="Poppins"/>
                          <a:cs typeface="Poppins"/>
                          <a:sym typeface="Poppins"/>
                        </a:rPr>
                        <a:t>Height(m)</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Favourite Color</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Gender</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Weight(kg)</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464950">
                <a:tc>
                  <a:txBody>
                    <a:bodyPr/>
                    <a:lstStyle/>
                    <a:p>
                      <a:pPr indent="0" lvl="0" marL="0" marR="0" rtl="0" algn="l">
                        <a:spcBef>
                          <a:spcPts val="0"/>
                        </a:spcBef>
                        <a:spcAft>
                          <a:spcPts val="0"/>
                        </a:spcAft>
                        <a:buNone/>
                      </a:pPr>
                      <a:r>
                        <a:rPr lang="en-US" sz="1800">
                          <a:latin typeface="Poppins"/>
                          <a:ea typeface="Poppins"/>
                          <a:cs typeface="Poppins"/>
                          <a:sym typeface="Poppins"/>
                        </a:rPr>
                        <a:t>1.6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Blue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88</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464950">
                <a:tc>
                  <a:txBody>
                    <a:bodyPr/>
                    <a:lstStyle/>
                    <a:p>
                      <a:pPr indent="0" lvl="0" marL="0" marR="0" rtl="0" algn="l">
                        <a:spcBef>
                          <a:spcPts val="0"/>
                        </a:spcBef>
                        <a:spcAft>
                          <a:spcPts val="0"/>
                        </a:spcAft>
                        <a:buNone/>
                      </a:pPr>
                      <a:r>
                        <a:rPr lang="en-US" sz="1800">
                          <a:latin typeface="Poppins"/>
                          <a:ea typeface="Poppins"/>
                          <a:cs typeface="Poppins"/>
                          <a:sym typeface="Poppins"/>
                        </a:rPr>
                        <a:t>1.6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Green</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Female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464950">
                <a:tc>
                  <a:txBody>
                    <a:bodyPr/>
                    <a:lstStyle/>
                    <a:p>
                      <a:pPr indent="0" lvl="0" marL="0" marR="0" rtl="0" algn="l">
                        <a:spcBef>
                          <a:spcPts val="0"/>
                        </a:spcBef>
                        <a:spcAft>
                          <a:spcPts val="0"/>
                        </a:spcAft>
                        <a:buNone/>
                      </a:pPr>
                      <a:r>
                        <a:rPr lang="en-US" sz="1800">
                          <a:latin typeface="Poppins"/>
                          <a:ea typeface="Poppins"/>
                          <a:cs typeface="Poppins"/>
                          <a:sym typeface="Poppins"/>
                        </a:rPr>
                        <a:t>1.5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Blue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Female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56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464950">
                <a:tc>
                  <a:txBody>
                    <a:bodyPr/>
                    <a:lstStyle/>
                    <a:p>
                      <a:pPr indent="0" lvl="0" marL="0" marR="0" rtl="0" algn="l">
                        <a:spcBef>
                          <a:spcPts val="0"/>
                        </a:spcBef>
                        <a:spcAft>
                          <a:spcPts val="0"/>
                        </a:spcAft>
                        <a:buNone/>
                      </a:pPr>
                      <a:r>
                        <a:rPr lang="en-US" sz="1800">
                          <a:latin typeface="Poppins"/>
                          <a:ea typeface="Poppins"/>
                          <a:cs typeface="Poppins"/>
                          <a:sym typeface="Poppins"/>
                        </a:rPr>
                        <a:t>1.8</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Red</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3"/>
          <p:cNvSpPr/>
          <p:nvPr/>
        </p:nvSpPr>
        <p:spPr>
          <a:xfrm>
            <a:off x="754602" y="301841"/>
            <a:ext cx="1091065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It builds a first learner to predict the observations in the training dataset. This learner is a basic learner. Usually for simplicity, we take an average of all the target variables and assume that to be predicted value in case of Regression as shown below.</a:t>
            </a:r>
            <a:r>
              <a:rPr lang="en-US" sz="1800">
                <a:solidFill>
                  <a:srgbClr val="000000"/>
                </a:solidFill>
                <a:latin typeface="Poppins"/>
                <a:ea typeface="Poppins"/>
                <a:cs typeface="Poppins"/>
                <a:sym typeface="Poppins"/>
              </a:rPr>
              <a:t> </a:t>
            </a:r>
            <a:endParaRPr sz="1800">
              <a:solidFill>
                <a:schemeClr val="dk1"/>
              </a:solidFill>
              <a:latin typeface="Calibri"/>
              <a:ea typeface="Calibri"/>
              <a:cs typeface="Calibri"/>
              <a:sym typeface="Calibri"/>
            </a:endParaRPr>
          </a:p>
        </p:txBody>
      </p:sp>
      <p:graphicFrame>
        <p:nvGraphicFramePr>
          <p:cNvPr id="1416" name="Google Shape;1416;p243"/>
          <p:cNvGraphicFramePr/>
          <p:nvPr/>
        </p:nvGraphicFramePr>
        <p:xfrm>
          <a:off x="639192" y="2175029"/>
          <a:ext cx="3000000" cy="3000000"/>
        </p:xfrm>
        <a:graphic>
          <a:graphicData uri="http://schemas.openxmlformats.org/drawingml/2006/table">
            <a:tbl>
              <a:tblPr>
                <a:noFill/>
                <a:tableStyleId>{0A50775D-ABF8-45C6-A691-E7F696F8899F}</a:tableStyleId>
              </a:tblPr>
              <a:tblGrid>
                <a:gridCol w="2126200"/>
                <a:gridCol w="2126200"/>
                <a:gridCol w="2126200"/>
                <a:gridCol w="2126200"/>
                <a:gridCol w="2126200"/>
              </a:tblGrid>
              <a:tr h="512325">
                <a:tc>
                  <a:txBody>
                    <a:bodyPr/>
                    <a:lstStyle/>
                    <a:p>
                      <a:pPr indent="0" lvl="0" marL="0" marR="0" rtl="0" algn="l">
                        <a:spcBef>
                          <a:spcPts val="0"/>
                        </a:spcBef>
                        <a:spcAft>
                          <a:spcPts val="0"/>
                        </a:spcAft>
                        <a:buNone/>
                      </a:pPr>
                      <a:r>
                        <a:rPr lang="en-US" sz="1800">
                          <a:latin typeface="Poppins"/>
                          <a:ea typeface="Poppins"/>
                          <a:cs typeface="Poppins"/>
                          <a:sym typeface="Poppins"/>
                        </a:rPr>
                        <a:t>Height(m)</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Favourite Color</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Gender</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Weight(kg)</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Prediction 1</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512325">
                <a:tc>
                  <a:txBody>
                    <a:bodyPr/>
                    <a:lstStyle/>
                    <a:p>
                      <a:pPr indent="0" lvl="0" marL="0" marR="0" rtl="0" algn="l">
                        <a:spcBef>
                          <a:spcPts val="0"/>
                        </a:spcBef>
                        <a:spcAft>
                          <a:spcPts val="0"/>
                        </a:spcAft>
                        <a:buNone/>
                      </a:pPr>
                      <a:r>
                        <a:rPr lang="en-US" sz="1800">
                          <a:latin typeface="Poppins"/>
                          <a:ea typeface="Poppins"/>
                          <a:cs typeface="Poppins"/>
                          <a:sym typeface="Poppins"/>
                        </a:rPr>
                        <a:t>1.6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Blue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88</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512325">
                <a:tc>
                  <a:txBody>
                    <a:bodyPr/>
                    <a:lstStyle/>
                    <a:p>
                      <a:pPr indent="0" lvl="0" marL="0" marR="0" rtl="0" algn="l">
                        <a:spcBef>
                          <a:spcPts val="0"/>
                        </a:spcBef>
                        <a:spcAft>
                          <a:spcPts val="0"/>
                        </a:spcAft>
                        <a:buNone/>
                      </a:pPr>
                      <a:r>
                        <a:rPr lang="en-US" sz="1800">
                          <a:latin typeface="Poppins"/>
                          <a:ea typeface="Poppins"/>
                          <a:cs typeface="Poppins"/>
                          <a:sym typeface="Poppins"/>
                        </a:rPr>
                        <a:t>1.6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Green</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Female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512325">
                <a:tc>
                  <a:txBody>
                    <a:bodyPr/>
                    <a:lstStyle/>
                    <a:p>
                      <a:pPr indent="0" lvl="0" marL="0" marR="0" rtl="0" algn="l">
                        <a:spcBef>
                          <a:spcPts val="0"/>
                        </a:spcBef>
                        <a:spcAft>
                          <a:spcPts val="0"/>
                        </a:spcAft>
                        <a:buNone/>
                      </a:pPr>
                      <a:r>
                        <a:rPr lang="en-US" sz="1800">
                          <a:latin typeface="Poppins"/>
                          <a:ea typeface="Poppins"/>
                          <a:cs typeface="Poppins"/>
                          <a:sym typeface="Poppins"/>
                        </a:rPr>
                        <a:t>1.5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Blue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Female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56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512325">
                <a:tc>
                  <a:txBody>
                    <a:bodyPr/>
                    <a:lstStyle/>
                    <a:p>
                      <a:pPr indent="0" lvl="0" marL="0" marR="0" rtl="0" algn="l">
                        <a:spcBef>
                          <a:spcPts val="0"/>
                        </a:spcBef>
                        <a:spcAft>
                          <a:spcPts val="0"/>
                        </a:spcAft>
                        <a:buNone/>
                      </a:pPr>
                      <a:r>
                        <a:rPr lang="en-US" sz="1800">
                          <a:latin typeface="Poppins"/>
                          <a:ea typeface="Poppins"/>
                          <a:cs typeface="Poppins"/>
                          <a:sym typeface="Poppins"/>
                        </a:rPr>
                        <a:t>1.8</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Red</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bl>
          </a:graphicData>
        </a:graphic>
      </p:graphicFrame>
      <p:sp>
        <p:nvSpPr>
          <p:cNvPr id="1417" name="Google Shape;1417;p243"/>
          <p:cNvSpPr/>
          <p:nvPr/>
        </p:nvSpPr>
        <p:spPr>
          <a:xfrm flipH="1">
            <a:off x="825621" y="4816343"/>
            <a:ext cx="1033360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Then, it calculates the loss (i.e., the value between the first learner’s outcomes and the actual values).</a:t>
            </a:r>
            <a:r>
              <a:rPr lang="en-US" sz="1800">
                <a:solidFill>
                  <a:srgbClr val="000000"/>
                </a:solidFill>
                <a:latin typeface="Poppins"/>
                <a:ea typeface="Poppins"/>
                <a:cs typeface="Poppins"/>
                <a:sym typeface="Poppins"/>
              </a:rPr>
              <a:t> </a:t>
            </a:r>
            <a:endParaRPr sz="1800">
              <a:solidFill>
                <a:schemeClr val="dk1"/>
              </a:solidFill>
              <a:latin typeface="Calibri"/>
              <a:ea typeface="Calibri"/>
              <a:cs typeface="Calibri"/>
              <a:sym typeface="Calibri"/>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graphicFrame>
        <p:nvGraphicFramePr>
          <p:cNvPr id="1422" name="Google Shape;1422;p244"/>
          <p:cNvGraphicFramePr/>
          <p:nvPr/>
        </p:nvGraphicFramePr>
        <p:xfrm>
          <a:off x="896644" y="763480"/>
          <a:ext cx="3000000" cy="3000000"/>
        </p:xfrm>
        <a:graphic>
          <a:graphicData uri="http://schemas.openxmlformats.org/drawingml/2006/table">
            <a:tbl>
              <a:tblPr>
                <a:noFill/>
                <a:tableStyleId>{0A50775D-ABF8-45C6-A691-E7F696F8899F}</a:tableStyleId>
              </a:tblPr>
              <a:tblGrid>
                <a:gridCol w="1741500"/>
                <a:gridCol w="1741500"/>
                <a:gridCol w="1741500"/>
                <a:gridCol w="1741500"/>
                <a:gridCol w="1741500"/>
                <a:gridCol w="1741500"/>
              </a:tblGrid>
              <a:tr h="1459675">
                <a:tc>
                  <a:txBody>
                    <a:bodyPr/>
                    <a:lstStyle/>
                    <a:p>
                      <a:pPr indent="0" lvl="0" marL="0" marR="0" rtl="0" algn="l">
                        <a:spcBef>
                          <a:spcPts val="0"/>
                        </a:spcBef>
                        <a:spcAft>
                          <a:spcPts val="0"/>
                        </a:spcAft>
                        <a:buNone/>
                      </a:pPr>
                      <a:r>
                        <a:rPr lang="en-US" sz="1800">
                          <a:latin typeface="Poppins"/>
                          <a:ea typeface="Poppins"/>
                          <a:cs typeface="Poppins"/>
                          <a:sym typeface="Poppins"/>
                        </a:rPr>
                        <a:t>Height(m)</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Favourite Color</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Gender</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Weight(kg)</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Prediction 1</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Residuals(1)(New target variable)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265400">
                <a:tc>
                  <a:txBody>
                    <a:bodyPr/>
                    <a:lstStyle/>
                    <a:p>
                      <a:pPr indent="0" lvl="0" marL="0" marR="0" rtl="0" algn="l">
                        <a:spcBef>
                          <a:spcPts val="0"/>
                        </a:spcBef>
                        <a:spcAft>
                          <a:spcPts val="0"/>
                        </a:spcAft>
                        <a:buNone/>
                      </a:pPr>
                      <a:r>
                        <a:rPr lang="en-US" sz="1800">
                          <a:latin typeface="Poppins"/>
                          <a:ea typeface="Poppins"/>
                          <a:cs typeface="Poppins"/>
                          <a:sym typeface="Poppins"/>
                        </a:rPr>
                        <a:t>1.6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Blue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88</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14.5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265400">
                <a:tc>
                  <a:txBody>
                    <a:bodyPr/>
                    <a:lstStyle/>
                    <a:p>
                      <a:pPr indent="0" lvl="0" marL="0" marR="0" rtl="0" algn="l">
                        <a:spcBef>
                          <a:spcPts val="0"/>
                        </a:spcBef>
                        <a:spcAft>
                          <a:spcPts val="0"/>
                        </a:spcAft>
                        <a:buNone/>
                      </a:pPr>
                      <a:r>
                        <a:rPr lang="en-US" sz="1800">
                          <a:latin typeface="Poppins"/>
                          <a:ea typeface="Poppins"/>
                          <a:cs typeface="Poppins"/>
                          <a:sym typeface="Poppins"/>
                        </a:rPr>
                        <a:t>1.6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Green</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Female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2.5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265400">
                <a:tc>
                  <a:txBody>
                    <a:bodyPr/>
                    <a:lstStyle/>
                    <a:p>
                      <a:pPr indent="0" lvl="0" marL="0" marR="0" rtl="0" algn="l">
                        <a:spcBef>
                          <a:spcPts val="0"/>
                        </a:spcBef>
                        <a:spcAft>
                          <a:spcPts val="0"/>
                        </a:spcAft>
                        <a:buNone/>
                      </a:pPr>
                      <a:r>
                        <a:rPr lang="en-US" sz="1800">
                          <a:latin typeface="Poppins"/>
                          <a:ea typeface="Poppins"/>
                          <a:cs typeface="Poppins"/>
                          <a:sym typeface="Poppins"/>
                        </a:rPr>
                        <a:t>1.5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Blue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Female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56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-17.5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265400">
                <a:tc>
                  <a:txBody>
                    <a:bodyPr/>
                    <a:lstStyle/>
                    <a:p>
                      <a:pPr indent="0" lvl="0" marL="0" marR="0" rtl="0" algn="l">
                        <a:spcBef>
                          <a:spcPts val="0"/>
                        </a:spcBef>
                        <a:spcAft>
                          <a:spcPts val="0"/>
                        </a:spcAft>
                        <a:buNone/>
                      </a:pPr>
                      <a:r>
                        <a:rPr lang="en-US" sz="1800">
                          <a:latin typeface="Poppins"/>
                          <a:ea typeface="Poppins"/>
                          <a:cs typeface="Poppins"/>
                          <a:sym typeface="Poppins"/>
                        </a:rPr>
                        <a:t>1.8</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Red</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-0.5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bl>
          </a:graphicData>
        </a:graphic>
      </p:graphicFrame>
      <p:sp>
        <p:nvSpPr>
          <p:cNvPr id="1423" name="Google Shape;1423;p244"/>
          <p:cNvSpPr/>
          <p:nvPr/>
        </p:nvSpPr>
        <p:spPr>
          <a:xfrm flipH="1">
            <a:off x="994298" y="3844498"/>
            <a:ext cx="1035136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It will build a second learner that is fitted/trained on the residual error usually known as pseudo-residual produced by the first learner to predict the loss after the first step and continue to do so until it reaches a threshold (i.e., residuals are zero).</a:t>
            </a:r>
            <a:endParaRPr sz="2400">
              <a:solidFill>
                <a:schemeClr val="dk1"/>
              </a:solidFill>
              <a:latin typeface="Calibri"/>
              <a:ea typeface="Calibri"/>
              <a:cs typeface="Calibri"/>
              <a:sym typeface="Calibri"/>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5"/>
          <p:cNvSpPr/>
          <p:nvPr/>
        </p:nvSpPr>
        <p:spPr>
          <a:xfrm>
            <a:off x="550416" y="426128"/>
            <a:ext cx="11168108"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Poppins"/>
                <a:ea typeface="Poppins"/>
                <a:cs typeface="Poppins"/>
                <a:sym typeface="Poppins"/>
              </a:rPr>
              <a:t>Now calculate the new residuals using the new decision tree. Also, we use a learning rate of 0.1 to avoid big jumps.</a:t>
            </a:r>
            <a:br>
              <a:rPr lang="en-US" sz="2400">
                <a:solidFill>
                  <a:srgbClr val="000000"/>
                </a:solidFill>
                <a:latin typeface="Poppins"/>
                <a:ea typeface="Poppins"/>
                <a:cs typeface="Poppins"/>
                <a:sym typeface="Poppins"/>
              </a:rPr>
            </a:br>
            <a:endParaRPr sz="2400">
              <a:solidFill>
                <a:srgbClr val="000000"/>
              </a:solidFill>
              <a:latin typeface="Poppins"/>
              <a:ea typeface="Poppins"/>
              <a:cs typeface="Poppins"/>
              <a:sym typeface="Poppins"/>
            </a:endParaRPr>
          </a:p>
          <a:p>
            <a:pPr indent="0" lvl="0" marL="0" marR="0" rtl="0" algn="l">
              <a:spcBef>
                <a:spcPts val="0"/>
              </a:spcBef>
              <a:spcAft>
                <a:spcPts val="0"/>
              </a:spcAft>
              <a:buNone/>
            </a:pPr>
            <a:r>
              <a:rPr lang="en-US" sz="2400">
                <a:solidFill>
                  <a:srgbClr val="000000"/>
                </a:solidFill>
                <a:latin typeface="Poppins"/>
                <a:ea typeface="Poppins"/>
                <a:cs typeface="Poppins"/>
                <a:sym typeface="Poppins"/>
              </a:rPr>
              <a:t>New residual value for first sample =(88-73.5+0.1(14.5))=13.05. In a similar manner calculate the rest of the entries.</a:t>
            </a:r>
            <a:endParaRPr b="0" i="0" sz="2400">
              <a:solidFill>
                <a:srgbClr val="000000"/>
              </a:solidFill>
              <a:latin typeface="Poppins"/>
              <a:ea typeface="Poppins"/>
              <a:cs typeface="Poppins"/>
              <a:sym typeface="Poppins"/>
            </a:endParaRPr>
          </a:p>
        </p:txBody>
      </p:sp>
      <p:graphicFrame>
        <p:nvGraphicFramePr>
          <p:cNvPr id="1429" name="Google Shape;1429;p245"/>
          <p:cNvGraphicFramePr/>
          <p:nvPr/>
        </p:nvGraphicFramePr>
        <p:xfrm>
          <a:off x="922020" y="2819400"/>
          <a:ext cx="3000000" cy="3000000"/>
        </p:xfrm>
        <a:graphic>
          <a:graphicData uri="http://schemas.openxmlformats.org/drawingml/2006/table">
            <a:tbl>
              <a:tblPr>
                <a:noFill/>
                <a:tableStyleId>{0A50775D-ABF8-45C6-A691-E7F696F8899F}</a:tableStyleId>
              </a:tblPr>
              <a:tblGrid>
                <a:gridCol w="2060450"/>
                <a:gridCol w="2060450"/>
                <a:gridCol w="2060450"/>
                <a:gridCol w="2060450"/>
                <a:gridCol w="2060450"/>
              </a:tblGrid>
              <a:tr h="1131800">
                <a:tc>
                  <a:txBody>
                    <a:bodyPr/>
                    <a:lstStyle/>
                    <a:p>
                      <a:pPr indent="0" lvl="0" marL="0" marR="0" rtl="0" algn="l">
                        <a:spcBef>
                          <a:spcPts val="0"/>
                        </a:spcBef>
                        <a:spcAft>
                          <a:spcPts val="0"/>
                        </a:spcAft>
                        <a:buNone/>
                      </a:pPr>
                      <a:r>
                        <a:rPr lang="en-US" sz="1800">
                          <a:latin typeface="Poppins"/>
                          <a:ea typeface="Poppins"/>
                          <a:cs typeface="Poppins"/>
                          <a:sym typeface="Poppins"/>
                        </a:rPr>
                        <a:t>Height(m)</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Favourite Color</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Gender</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Weight(kg)</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Residuals(2)(New target variable)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305900">
                <a:tc>
                  <a:txBody>
                    <a:bodyPr/>
                    <a:lstStyle/>
                    <a:p>
                      <a:pPr indent="0" lvl="0" marL="0" marR="0" rtl="0" algn="l">
                        <a:spcBef>
                          <a:spcPts val="0"/>
                        </a:spcBef>
                        <a:spcAft>
                          <a:spcPts val="0"/>
                        </a:spcAft>
                        <a:buNone/>
                      </a:pPr>
                      <a:r>
                        <a:rPr lang="en-US" sz="1800">
                          <a:latin typeface="Poppins"/>
                          <a:ea typeface="Poppins"/>
                          <a:cs typeface="Poppins"/>
                          <a:sym typeface="Poppins"/>
                        </a:rPr>
                        <a:t>1.6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Blue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88</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13.05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305900">
                <a:tc>
                  <a:txBody>
                    <a:bodyPr/>
                    <a:lstStyle/>
                    <a:p>
                      <a:pPr indent="0" lvl="0" marL="0" marR="0" rtl="0" algn="l">
                        <a:spcBef>
                          <a:spcPts val="0"/>
                        </a:spcBef>
                        <a:spcAft>
                          <a:spcPts val="0"/>
                        </a:spcAft>
                        <a:buNone/>
                      </a:pPr>
                      <a:r>
                        <a:rPr lang="en-US" sz="1800">
                          <a:latin typeface="Poppins"/>
                          <a:ea typeface="Poppins"/>
                          <a:cs typeface="Poppins"/>
                          <a:sym typeface="Poppins"/>
                        </a:rPr>
                        <a:t>1.6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Green</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Female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2.25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305900">
                <a:tc>
                  <a:txBody>
                    <a:bodyPr/>
                    <a:lstStyle/>
                    <a:p>
                      <a:pPr indent="0" lvl="0" marL="0" marR="0" rtl="0" algn="l">
                        <a:spcBef>
                          <a:spcPts val="0"/>
                        </a:spcBef>
                        <a:spcAft>
                          <a:spcPts val="0"/>
                        </a:spcAft>
                        <a:buNone/>
                      </a:pPr>
                      <a:r>
                        <a:rPr lang="en-US" sz="1800">
                          <a:latin typeface="Poppins"/>
                          <a:ea typeface="Poppins"/>
                          <a:cs typeface="Poppins"/>
                          <a:sym typeface="Poppins"/>
                        </a:rPr>
                        <a:t>1.5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Blue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Female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56</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-15.75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r h="305900">
                <a:tc>
                  <a:txBody>
                    <a:bodyPr/>
                    <a:lstStyle/>
                    <a:p>
                      <a:pPr indent="0" lvl="0" marL="0" marR="0" rtl="0" algn="l">
                        <a:spcBef>
                          <a:spcPts val="0"/>
                        </a:spcBef>
                        <a:spcAft>
                          <a:spcPts val="0"/>
                        </a:spcAft>
                        <a:buNone/>
                      </a:pPr>
                      <a:r>
                        <a:rPr lang="en-US" sz="1800">
                          <a:latin typeface="Poppins"/>
                          <a:ea typeface="Poppins"/>
                          <a:cs typeface="Poppins"/>
                          <a:sym typeface="Poppins"/>
                        </a:rPr>
                        <a:t>1.8</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Red</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Male</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73</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800">
                          <a:latin typeface="Poppins"/>
                          <a:ea typeface="Poppins"/>
                          <a:cs typeface="Poppins"/>
                          <a:sym typeface="Poppins"/>
                        </a:rPr>
                        <a:t>-0.45</a:t>
                      </a:r>
                      <a:endParaRPr/>
                    </a:p>
                  </a:txBody>
                  <a:tcPr marT="15250" marB="15250" marR="60950" marL="60950" anchor="ctr">
                    <a:lnL cap="flat" cmpd="sng" w="9525">
                      <a:solidFill>
                        <a:srgbClr val="EDEDED"/>
                      </a:solidFill>
                      <a:prstDash val="solid"/>
                      <a:round/>
                      <a:headEnd len="sm" w="sm" type="none"/>
                      <a:tailEnd len="sm" w="sm" type="none"/>
                    </a:lnL>
                    <a:lnR cap="flat" cmpd="sng" w="9525">
                      <a:solidFill>
                        <a:srgbClr val="EDEDED"/>
                      </a:solidFill>
                      <a:prstDash val="solid"/>
                      <a:round/>
                      <a:headEnd len="sm" w="sm" type="none"/>
                      <a:tailEnd len="sm" w="sm" type="none"/>
                    </a:lnR>
                    <a:lnT cap="flat" cmpd="sng" w="9525">
                      <a:solidFill>
                        <a:srgbClr val="EDEDED"/>
                      </a:solidFill>
                      <a:prstDash val="solid"/>
                      <a:round/>
                      <a:headEnd len="sm" w="sm" type="none"/>
                      <a:tailEnd len="sm" w="sm" type="none"/>
                    </a:lnT>
                    <a:lnB cap="flat" cmpd="sng" w="9525">
                      <a:solidFill>
                        <a:srgbClr val="EDEDED"/>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46"/>
          <p:cNvSpPr/>
          <p:nvPr/>
        </p:nvSpPr>
        <p:spPr>
          <a:xfrm>
            <a:off x="563880" y="381000"/>
            <a:ext cx="10233660"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Poppins"/>
                <a:ea typeface="Poppins"/>
                <a:cs typeface="Poppins"/>
                <a:sym typeface="Poppins"/>
              </a:rPr>
              <a:t>Now using these residuals, we create a new tree and continue to this process till the loss is negligible. The next residuals are calculated by using the residuals of all the previous trees.</a:t>
            </a:r>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For example, the next residual of the first record is calculated as = (88- R) = 11.6</a:t>
            </a:r>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Where R = 73.5+0.1(14.5)) + 0.1(14.5))         </a:t>
            </a:r>
            <a:br>
              <a:rPr lang="en-US" sz="1800">
                <a:solidFill>
                  <a:srgbClr val="000000"/>
                </a:solidFill>
                <a:latin typeface="Poppins"/>
                <a:ea typeface="Poppins"/>
                <a:cs typeface="Poppins"/>
                <a:sym typeface="Poppins"/>
              </a:rPr>
            </a:br>
            <a:endParaRPr sz="1800">
              <a:solidFill>
                <a:srgbClr val="000000"/>
              </a:solidFill>
              <a:latin typeface="Poppins"/>
              <a:ea typeface="Poppins"/>
              <a:cs typeface="Poppins"/>
              <a:sym typeface="Poppins"/>
            </a:endParaRPr>
          </a:p>
          <a:p>
            <a:pPr indent="0" lvl="0" marL="0" marR="0" rtl="0" algn="l">
              <a:spcBef>
                <a:spcPts val="0"/>
              </a:spcBef>
              <a:spcAft>
                <a:spcPts val="0"/>
              </a:spcAft>
              <a:buNone/>
            </a:pPr>
            <a:r>
              <a:rPr lang="en-US" sz="1800">
                <a:solidFill>
                  <a:srgbClr val="000000"/>
                </a:solidFill>
                <a:latin typeface="Poppins"/>
                <a:ea typeface="Poppins"/>
                <a:cs typeface="Poppins"/>
                <a:sym typeface="Poppins"/>
              </a:rPr>
              <a:t>By training the next learner on the gradient of the error with respect to the loss predictions of the previous learner, it is being trained to correct the mistakes of the previous model. You may notice that errors are gradually decreasing.</a:t>
            </a:r>
            <a:br>
              <a:rPr lang="en-US" sz="1800">
                <a:solidFill>
                  <a:srgbClr val="000000"/>
                </a:solidFill>
                <a:latin typeface="Poppins"/>
                <a:ea typeface="Poppins"/>
                <a:cs typeface="Poppins"/>
                <a:sym typeface="Poppins"/>
              </a:rPr>
            </a:br>
            <a:endParaRPr sz="1800">
              <a:solidFill>
                <a:srgbClr val="000000"/>
              </a:solidFill>
              <a:latin typeface="Poppins"/>
              <a:ea typeface="Poppins"/>
              <a:cs typeface="Poppins"/>
              <a:sym typeface="Poppins"/>
            </a:endParaRPr>
          </a:p>
          <a:p>
            <a:pPr indent="0" lvl="0" marL="0" marR="0" rtl="0" algn="l">
              <a:spcBef>
                <a:spcPts val="0"/>
              </a:spcBef>
              <a:spcAft>
                <a:spcPts val="0"/>
              </a:spcAft>
              <a:buNone/>
            </a:pPr>
            <a:r>
              <a:rPr i="1" lang="en-US" sz="1800">
                <a:solidFill>
                  <a:srgbClr val="000000"/>
                </a:solidFill>
                <a:latin typeface="Poppins"/>
                <a:ea typeface="Poppins"/>
                <a:cs typeface="Poppins"/>
                <a:sym typeface="Poppins"/>
              </a:rPr>
              <a:t>Note: In the above example, we have used a tree with 4 leaf nodes. In practice, we use trees with 8 to 34  leaves.</a:t>
            </a:r>
            <a:endParaRPr b="0" i="0" sz="1800">
              <a:solidFill>
                <a:srgbClr val="000000"/>
              </a:solidFill>
              <a:latin typeface="Poppins"/>
              <a:ea typeface="Poppins"/>
              <a:cs typeface="Poppins"/>
              <a:sym typeface="Poppins"/>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XGBoost stands for “Extreme Gradient Boosting”</a:t>
            </a:r>
            <a:endParaRPr/>
          </a:p>
        </p:txBody>
      </p:sp>
      <p:sp>
        <p:nvSpPr>
          <p:cNvPr id="1440" name="Google Shape;1440;p2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XGBoost stands for “Extreme Gradient Boosting”, where the term “Gradient Boosting” originates from the paper </a:t>
            </a:r>
            <a:r>
              <a:rPr i="1" lang="en-US"/>
              <a:t>Greedy Function Approximation: A Gradient Boosting Machine</a:t>
            </a:r>
            <a:r>
              <a:rPr lang="en-US"/>
              <a:t>, by Friedman.</a:t>
            </a:r>
            <a:endParaRPr/>
          </a:p>
          <a:p>
            <a:pPr indent="-228600" lvl="0" marL="228600" rtl="0" algn="l">
              <a:lnSpc>
                <a:spcPct val="90000"/>
              </a:lnSpc>
              <a:spcBef>
                <a:spcPts val="1000"/>
              </a:spcBef>
              <a:spcAft>
                <a:spcPts val="0"/>
              </a:spcAft>
              <a:buClr>
                <a:schemeClr val="dk1"/>
              </a:buClr>
              <a:buSzPts val="2800"/>
              <a:buChar char="•"/>
            </a:pPr>
            <a:r>
              <a:rPr lang="en-US"/>
              <a:t>The </a:t>
            </a:r>
            <a:r>
              <a:rPr b="1" lang="en-US"/>
              <a:t>gradient boosted trees</a:t>
            </a:r>
            <a:r>
              <a:rPr lang="en-US"/>
              <a:t> has been around for a while, and there are a lot of materials on the topic. This tutorial will explain boosted trees in a self-contained and principled way using the elements of supervised learning.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8"/>
          <p:cNvSpPr/>
          <p:nvPr/>
        </p:nvSpPr>
        <p:spPr>
          <a:xfrm>
            <a:off x="603682" y="346229"/>
            <a:ext cx="8540318" cy="240065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0000"/>
                </a:solidFill>
                <a:latin typeface="Source Serif Pro"/>
                <a:ea typeface="Source Serif Pro"/>
                <a:cs typeface="Source Serif Pro"/>
                <a:sym typeface="Source Serif Pro"/>
              </a:rPr>
              <a:t>Objective Function: Training Loss + Regularization</a:t>
            </a:r>
            <a:endParaRPr/>
          </a:p>
          <a:p>
            <a:pPr indent="0" lvl="0" marL="0" marR="0" rtl="0" algn="l">
              <a:spcBef>
                <a:spcPts val="0"/>
              </a:spcBef>
              <a:spcAft>
                <a:spcPts val="0"/>
              </a:spcAft>
              <a:buNone/>
            </a:pPr>
            <a:r>
              <a:rPr lang="en-US" sz="1800">
                <a:solidFill>
                  <a:srgbClr val="333333"/>
                </a:solidFill>
                <a:latin typeface="Open Sans"/>
                <a:ea typeface="Open Sans"/>
                <a:cs typeface="Open Sans"/>
                <a:sym typeface="Open Sans"/>
              </a:rPr>
              <a:t>With judicious choices for yi, we may express a variety of tasks, such as regression, classification, and ranking. The task of </a:t>
            </a:r>
            <a:r>
              <a:rPr b="1" lang="en-US" sz="1800">
                <a:solidFill>
                  <a:srgbClr val="333333"/>
                </a:solidFill>
                <a:latin typeface="Open Sans"/>
                <a:ea typeface="Open Sans"/>
                <a:cs typeface="Open Sans"/>
                <a:sym typeface="Open Sans"/>
              </a:rPr>
              <a:t>training</a:t>
            </a:r>
            <a:r>
              <a:rPr lang="en-US" sz="1800">
                <a:solidFill>
                  <a:srgbClr val="333333"/>
                </a:solidFill>
                <a:latin typeface="Open Sans"/>
                <a:ea typeface="Open Sans"/>
                <a:cs typeface="Open Sans"/>
                <a:sym typeface="Open Sans"/>
              </a:rPr>
              <a:t> the model amounts to finding the best parameters θ that best fit the training data xi and labels yi. In order to train the model, we need to define the </a:t>
            </a:r>
            <a:r>
              <a:rPr b="1" lang="en-US" sz="1800">
                <a:solidFill>
                  <a:srgbClr val="333333"/>
                </a:solidFill>
                <a:latin typeface="Open Sans"/>
                <a:ea typeface="Open Sans"/>
                <a:cs typeface="Open Sans"/>
                <a:sym typeface="Open Sans"/>
              </a:rPr>
              <a:t>objective function</a:t>
            </a:r>
            <a:r>
              <a:rPr lang="en-US" sz="1800">
                <a:solidFill>
                  <a:srgbClr val="333333"/>
                </a:solidFill>
                <a:latin typeface="Open Sans"/>
                <a:ea typeface="Open Sans"/>
                <a:cs typeface="Open Sans"/>
                <a:sym typeface="Open Sans"/>
              </a:rPr>
              <a:t> to measure how well the model fit the training data.</a:t>
            </a:r>
            <a:endParaRPr/>
          </a:p>
          <a:p>
            <a:pPr indent="0" lvl="0" marL="0" marR="0" rtl="0" algn="l">
              <a:spcBef>
                <a:spcPts val="0"/>
              </a:spcBef>
              <a:spcAft>
                <a:spcPts val="0"/>
              </a:spcAft>
              <a:buNone/>
            </a:pPr>
            <a:r>
              <a:rPr lang="en-US" sz="1800">
                <a:solidFill>
                  <a:srgbClr val="333333"/>
                </a:solidFill>
                <a:latin typeface="Open Sans"/>
                <a:ea typeface="Open Sans"/>
                <a:cs typeface="Open Sans"/>
                <a:sym typeface="Open Sans"/>
              </a:rPr>
              <a:t>A salient characteristic of objective functions is that they consist two parts: </a:t>
            </a:r>
            <a:r>
              <a:rPr b="1" lang="en-US" sz="1800">
                <a:solidFill>
                  <a:srgbClr val="333333"/>
                </a:solidFill>
                <a:latin typeface="Open Sans"/>
                <a:ea typeface="Open Sans"/>
                <a:cs typeface="Open Sans"/>
                <a:sym typeface="Open Sans"/>
              </a:rPr>
              <a:t>training loss</a:t>
            </a:r>
            <a:r>
              <a:rPr lang="en-US" sz="1800">
                <a:solidFill>
                  <a:srgbClr val="333333"/>
                </a:solidFill>
                <a:latin typeface="Open Sans"/>
                <a:ea typeface="Open Sans"/>
                <a:cs typeface="Open Sans"/>
                <a:sym typeface="Open Sans"/>
              </a:rPr>
              <a:t> and </a:t>
            </a:r>
            <a:r>
              <a:rPr b="1" lang="en-US" sz="1800">
                <a:solidFill>
                  <a:srgbClr val="333333"/>
                </a:solidFill>
                <a:latin typeface="Open Sans"/>
                <a:ea typeface="Open Sans"/>
                <a:cs typeface="Open Sans"/>
                <a:sym typeface="Open Sans"/>
              </a:rPr>
              <a:t>regularization term</a:t>
            </a:r>
            <a:r>
              <a:rPr lang="en-US" sz="1800">
                <a:solidFill>
                  <a:srgbClr val="333333"/>
                </a:solidFill>
                <a:latin typeface="Open Sans"/>
                <a:ea typeface="Open Sans"/>
                <a:cs typeface="Open Sans"/>
                <a:sym typeface="Open Sans"/>
              </a:rPr>
              <a:t>:</a:t>
            </a:r>
            <a:endParaRPr b="0" i="0" sz="1800">
              <a:solidFill>
                <a:srgbClr val="333333"/>
              </a:solidFill>
              <a:latin typeface="Open Sans"/>
              <a:ea typeface="Open Sans"/>
              <a:cs typeface="Open Sans"/>
              <a:sym typeface="Open Sans"/>
            </a:endParaRPr>
          </a:p>
        </p:txBody>
      </p:sp>
      <p:pic>
        <p:nvPicPr>
          <p:cNvPr id="1446" name="Google Shape;1446;p248"/>
          <p:cNvPicPr preferRelativeResize="0"/>
          <p:nvPr/>
        </p:nvPicPr>
        <p:blipFill rotWithShape="1">
          <a:blip r:embed="rId3">
            <a:alphaModFix/>
          </a:blip>
          <a:srcRect b="0" l="0" r="0" t="0"/>
          <a:stretch/>
        </p:blipFill>
        <p:spPr>
          <a:xfrm>
            <a:off x="2091306" y="3305576"/>
            <a:ext cx="2895851" cy="548688"/>
          </a:xfrm>
          <a:prstGeom prst="rect">
            <a:avLst/>
          </a:prstGeom>
          <a:noFill/>
          <a:ln>
            <a:noFill/>
          </a:ln>
        </p:spPr>
      </p:pic>
      <p:sp>
        <p:nvSpPr>
          <p:cNvPr id="1447" name="Google Shape;1447;p248"/>
          <p:cNvSpPr/>
          <p:nvPr/>
        </p:nvSpPr>
        <p:spPr>
          <a:xfrm flipH="1">
            <a:off x="958788" y="3890665"/>
            <a:ext cx="818521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33333"/>
                </a:solidFill>
                <a:latin typeface="Open Sans"/>
                <a:ea typeface="Open Sans"/>
                <a:cs typeface="Open Sans"/>
                <a:sym typeface="Open Sans"/>
              </a:rPr>
              <a:t>The </a:t>
            </a:r>
            <a:r>
              <a:rPr b="1" lang="en-US" sz="1800">
                <a:solidFill>
                  <a:srgbClr val="333333"/>
                </a:solidFill>
                <a:latin typeface="Open Sans"/>
                <a:ea typeface="Open Sans"/>
                <a:cs typeface="Open Sans"/>
                <a:sym typeface="Open Sans"/>
              </a:rPr>
              <a:t>regularization term</a:t>
            </a:r>
            <a:r>
              <a:rPr lang="en-US" sz="1800">
                <a:solidFill>
                  <a:srgbClr val="333333"/>
                </a:solidFill>
                <a:latin typeface="Open Sans"/>
                <a:ea typeface="Open Sans"/>
                <a:cs typeface="Open Sans"/>
                <a:sym typeface="Open Sans"/>
              </a:rPr>
              <a:t> is what people usually forget to add. The regularization term controls the complexity of the model, which helps us to avoid overfitting</a:t>
            </a:r>
            <a:endParaRPr sz="1800">
              <a:solidFill>
                <a:schemeClr val="dk1"/>
              </a:solidFill>
              <a:latin typeface="Calibri"/>
              <a:ea typeface="Calibri"/>
              <a:cs typeface="Calibri"/>
              <a:sym typeface="Calibri"/>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Regularization</a:t>
            </a:r>
            <a:br>
              <a:rPr lang="en-US"/>
            </a:br>
            <a:endParaRPr/>
          </a:p>
        </p:txBody>
      </p:sp>
      <p:sp>
        <p:nvSpPr>
          <p:cNvPr id="1453" name="Google Shape;1453;p2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Regularization can be applied to objective functions in ill-posed optimization problems. The regularization term, or penalty, imposes a cost on the optimization function to make the optimal solution unique.</a:t>
            </a:r>
            <a:endParaRPr/>
          </a:p>
          <a:p>
            <a:pPr indent="-228600" lvl="0" marL="228600" rtl="0" algn="l">
              <a:lnSpc>
                <a:spcPct val="90000"/>
              </a:lnSpc>
              <a:spcBef>
                <a:spcPts val="1000"/>
              </a:spcBef>
              <a:spcAft>
                <a:spcPts val="0"/>
              </a:spcAft>
              <a:buClr>
                <a:schemeClr val="dk1"/>
              </a:buClr>
              <a:buSzPct val="100000"/>
              <a:buChar char="•"/>
            </a:pPr>
            <a:r>
              <a:rPr lang="en-US"/>
              <a:t>Independent of the problem or model, there is always a data term, that corresponds to a likelihood of the measurement and a regularization term that corresponds to a prior. By combining both using Bayesian statistics, one can compute a posterior, that includes both information sources and therefore stabilizes the estimation process. By trading off both objectives, one choses to be more addictive to the data or to enforce generalization (to prevent overfitting). There is a whole research branch dealing with all possible regularizations. The work flow usually is, that one tries a specific regularization and then figures out the probability density that corresponds to that regularization to justify the choice. It can also be physically motivated by common sense or intuition, which is more difficult.</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5"/>
          <p:cNvPicPr preferRelativeResize="0"/>
          <p:nvPr/>
        </p:nvPicPr>
        <p:blipFill rotWithShape="1">
          <a:blip r:embed="rId3">
            <a:alphaModFix/>
          </a:blip>
          <a:srcRect b="0" l="0" r="0" t="0"/>
          <a:stretch/>
        </p:blipFill>
        <p:spPr>
          <a:xfrm>
            <a:off x="1909483" y="233134"/>
            <a:ext cx="7124980" cy="5439004"/>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50"/>
          <p:cNvSpPr/>
          <p:nvPr/>
        </p:nvSpPr>
        <p:spPr>
          <a:xfrm>
            <a:off x="727969" y="523783"/>
            <a:ext cx="1087514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42729"/>
                </a:solidFill>
                <a:latin typeface="Arial"/>
                <a:ea typeface="Arial"/>
                <a:cs typeface="Arial"/>
                <a:sym typeface="Arial"/>
              </a:rPr>
              <a:t>These two regularization terms have different effects on the weights; L2 regularization (controlled by the lambda term) encourages the weights to be small, whereas L1 regularization (controlled by the alpha term) encourages sparsity — so it encourages weights to go to 0. This is helpful in models such as logistic regression, where you want some feature selection, but in decision trees we’ve already selected our features, so zeroing their weights isn’t super helpful. For this reason, I found setting a high lambda value and a low (or 0) alpha value to be the most effective when regularizing.</a:t>
            </a:r>
            <a:endParaRPr sz="2000">
              <a:solidFill>
                <a:schemeClr val="dk1"/>
              </a:solidFill>
              <a:latin typeface="Calibri"/>
              <a:ea typeface="Calibri"/>
              <a:cs typeface="Calibri"/>
              <a:sym typeface="Calibri"/>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51"/>
          <p:cNvSpPr/>
          <p:nvPr/>
        </p:nvSpPr>
        <p:spPr>
          <a:xfrm>
            <a:off x="435004" y="378570"/>
            <a:ext cx="8735630" cy="1264429"/>
          </a:xfrm>
          <a:prstGeom prst="rect">
            <a:avLst/>
          </a:prstGeom>
          <a:solidFill>
            <a:srgbClr val="FFFFFF"/>
          </a:solidFill>
          <a:ln>
            <a:noFill/>
          </a:ln>
        </p:spPr>
        <p:txBody>
          <a:bodyPr anchorCtr="0" anchor="ctr" bIns="63475" lIns="0" spcFirstLastPara="1" rIns="0" wrap="square" tIns="0">
            <a:spAutoFit/>
          </a:bodyPr>
          <a:lstStyle/>
          <a:p>
            <a:pPr indent="0" lvl="0" marL="0" marR="0" rtl="0" algn="l">
              <a:lnSpc>
                <a:spcPct val="100000"/>
              </a:lnSpc>
              <a:spcBef>
                <a:spcPts val="0"/>
              </a:spcBef>
              <a:spcAft>
                <a:spcPts val="0"/>
              </a:spcAft>
              <a:buClr>
                <a:srgbClr val="273239"/>
              </a:buClr>
              <a:buSzPts val="1200"/>
              <a:buFont typeface="Arial"/>
              <a:buNone/>
            </a:pPr>
            <a:r>
              <a:rPr b="1" i="0" lang="en-US" sz="1200" u="none" cap="none" strike="noStrike">
                <a:solidFill>
                  <a:srgbClr val="273239"/>
                </a:solidFill>
                <a:latin typeface="Arial"/>
                <a:ea typeface="Arial"/>
                <a:cs typeface="Arial"/>
                <a:sym typeface="Arial"/>
              </a:rPr>
              <a:t>Step 1:</a:t>
            </a:r>
            <a:r>
              <a:rPr b="0" i="0" lang="en-US" sz="1200" u="none" cap="none" strike="noStrike">
                <a:solidFill>
                  <a:srgbClr val="273239"/>
                </a:solidFill>
                <a:latin typeface="Arial"/>
                <a:ea typeface="Arial"/>
                <a:cs typeface="Arial"/>
                <a:sym typeface="Arial"/>
              </a:rPr>
              <a:t> Calculate the similarity scores, it helps in growing the tree.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r>
              <a:rPr b="0" i="0" lang="en-US" sz="1200" u="none" cap="none" strike="noStrike">
                <a:solidFill>
                  <a:srgbClr val="273239"/>
                </a:solidFill>
                <a:latin typeface="Consolas"/>
                <a:ea typeface="Consolas"/>
                <a:cs typeface="Consolas"/>
                <a:sym typeface="Consolas"/>
              </a:rPr>
              <a:t>Similarity Score = (Sum of residuals)^2 / Number of residuals + lambda</a:t>
            </a:r>
            <a:r>
              <a:rPr b="0" i="0" lang="en-US"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464" name="Google Shape;1464;p251"/>
          <p:cNvSpPr/>
          <p:nvPr/>
        </p:nvSpPr>
        <p:spPr>
          <a:xfrm flipH="1">
            <a:off x="435003" y="2826821"/>
            <a:ext cx="11756995" cy="433432"/>
          </a:xfrm>
          <a:prstGeom prst="rect">
            <a:avLst/>
          </a:prstGeom>
          <a:solidFill>
            <a:srgbClr val="FFFFFF"/>
          </a:solidFill>
          <a:ln>
            <a:noFill/>
          </a:ln>
        </p:spPr>
        <p:txBody>
          <a:bodyPr anchorCtr="0" anchor="ctr" bIns="63475" lIns="0" spcFirstLastPara="1" rIns="0" wrap="square" tIns="0">
            <a:spAutoFit/>
          </a:bodyPr>
          <a:lstStyle/>
          <a:p>
            <a:pPr indent="0" lvl="0" marL="0" marR="0" rtl="0" algn="l">
              <a:lnSpc>
                <a:spcPct val="100000"/>
              </a:lnSpc>
              <a:spcBef>
                <a:spcPts val="0"/>
              </a:spcBef>
              <a:spcAft>
                <a:spcPts val="0"/>
              </a:spcAft>
              <a:buClr>
                <a:srgbClr val="273239"/>
              </a:buClr>
              <a:buSzPts val="1200"/>
              <a:buFont typeface="Arial"/>
              <a:buNone/>
            </a:pPr>
            <a:r>
              <a:rPr b="1" i="0" lang="en-US" sz="1200" u="none" cap="none" strike="noStrike">
                <a:solidFill>
                  <a:srgbClr val="273239"/>
                </a:solidFill>
                <a:latin typeface="Arial"/>
                <a:ea typeface="Arial"/>
                <a:cs typeface="Arial"/>
                <a:sym typeface="Arial"/>
              </a:rPr>
              <a:t>Step 2:</a:t>
            </a:r>
            <a:r>
              <a:rPr b="0" i="0" lang="en-US" sz="1200" u="none" cap="none" strike="noStrike">
                <a:solidFill>
                  <a:srgbClr val="273239"/>
                </a:solidFill>
                <a:latin typeface="Arial"/>
                <a:ea typeface="Arial"/>
                <a:cs typeface="Arial"/>
                <a:sym typeface="Arial"/>
              </a:rPr>
              <a:t> Calculate the gain to determine how to split the data.</a:t>
            </a:r>
            <a:endParaRPr b="0" i="0" sz="1200" u="none" cap="none" strike="noStrike">
              <a:solidFill>
                <a:srgbClr val="273239"/>
              </a:solidFill>
              <a:latin typeface="Consolas"/>
              <a:ea typeface="Consolas"/>
              <a:cs typeface="Consolas"/>
              <a:sym typeface="Consolas"/>
            </a:endParaRPr>
          </a:p>
          <a:p>
            <a:pPr indent="0" lvl="0" marL="0" marR="0" rtl="0" algn="l">
              <a:lnSpc>
                <a:spcPct val="100000"/>
              </a:lnSpc>
              <a:spcBef>
                <a:spcPts val="0"/>
              </a:spcBef>
              <a:spcAft>
                <a:spcPts val="0"/>
              </a:spcAft>
              <a:buClr>
                <a:srgbClr val="273239"/>
              </a:buClr>
              <a:buSzPts val="1200"/>
              <a:buFont typeface="Consolas"/>
              <a:buNone/>
            </a:pPr>
            <a:r>
              <a:rPr b="0" i="0" lang="en-US" sz="1200" u="none" cap="none" strike="noStrike">
                <a:solidFill>
                  <a:srgbClr val="273239"/>
                </a:solidFill>
                <a:latin typeface="Consolas"/>
                <a:ea typeface="Consolas"/>
                <a:cs typeface="Consolas"/>
                <a:sym typeface="Consolas"/>
              </a:rPr>
              <a:t>Gain = Left tree (similarity score) + Right (similarity score) - Root (similarity score)</a:t>
            </a:r>
            <a:r>
              <a:rPr b="0" i="0" lang="en-US"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1465" name="Google Shape;1465;p251"/>
          <p:cNvSpPr/>
          <p:nvPr/>
        </p:nvSpPr>
        <p:spPr>
          <a:xfrm flipH="1">
            <a:off x="435006" y="3496368"/>
            <a:ext cx="11756994" cy="433432"/>
          </a:xfrm>
          <a:prstGeom prst="rect">
            <a:avLst/>
          </a:prstGeom>
          <a:solidFill>
            <a:srgbClr val="FFFFFF"/>
          </a:solidFill>
          <a:ln>
            <a:noFill/>
          </a:ln>
        </p:spPr>
        <p:txBody>
          <a:bodyPr anchorCtr="0" anchor="ctr" bIns="63475" lIns="0" spcFirstLastPara="1" rIns="0" wrap="square" tIns="0">
            <a:spAutoFit/>
          </a:bodyPr>
          <a:lstStyle/>
          <a:p>
            <a:pPr indent="0" lvl="0" marL="0" marR="0" rtl="0" algn="l">
              <a:lnSpc>
                <a:spcPct val="100000"/>
              </a:lnSpc>
              <a:spcBef>
                <a:spcPts val="0"/>
              </a:spcBef>
              <a:spcAft>
                <a:spcPts val="0"/>
              </a:spcAft>
              <a:buClr>
                <a:srgbClr val="273239"/>
              </a:buClr>
              <a:buSzPts val="1200"/>
              <a:buFont typeface="Arial"/>
              <a:buNone/>
            </a:pPr>
            <a:r>
              <a:rPr b="1" i="0" lang="en-US" sz="1200" u="none" cap="none" strike="noStrike">
                <a:solidFill>
                  <a:srgbClr val="273239"/>
                </a:solidFill>
                <a:latin typeface="Arial"/>
                <a:ea typeface="Arial"/>
                <a:cs typeface="Arial"/>
                <a:sym typeface="Arial"/>
              </a:rPr>
              <a:t>Step 3:</a:t>
            </a:r>
            <a:r>
              <a:rPr b="0" i="0" lang="en-US" sz="1200" u="none" cap="none" strike="noStrike">
                <a:solidFill>
                  <a:srgbClr val="273239"/>
                </a:solidFill>
                <a:latin typeface="Arial"/>
                <a:ea typeface="Arial"/>
                <a:cs typeface="Arial"/>
                <a:sym typeface="Arial"/>
              </a:rPr>
              <a:t> Prune the tree by calculating the difference between Gain and gamma (user-defined tree-complexity parameter) </a:t>
            </a:r>
            <a:endParaRPr b="0" i="0" sz="1200" u="none" cap="none" strike="noStrike">
              <a:solidFill>
                <a:srgbClr val="273239"/>
              </a:solidFill>
              <a:latin typeface="Consolas"/>
              <a:ea typeface="Consolas"/>
              <a:cs typeface="Consolas"/>
              <a:sym typeface="Consolas"/>
            </a:endParaRPr>
          </a:p>
          <a:p>
            <a:pPr indent="0" lvl="0" marL="0" marR="0" rtl="0" algn="l">
              <a:lnSpc>
                <a:spcPct val="100000"/>
              </a:lnSpc>
              <a:spcBef>
                <a:spcPts val="0"/>
              </a:spcBef>
              <a:spcAft>
                <a:spcPts val="0"/>
              </a:spcAft>
              <a:buClr>
                <a:srgbClr val="273239"/>
              </a:buClr>
              <a:buSzPts val="1200"/>
              <a:buFont typeface="Consolas"/>
              <a:buNone/>
            </a:pPr>
            <a:r>
              <a:rPr b="0" i="0" lang="en-US" sz="1200" u="none" cap="none" strike="noStrike">
                <a:solidFill>
                  <a:srgbClr val="273239"/>
                </a:solidFill>
                <a:latin typeface="Consolas"/>
                <a:ea typeface="Consolas"/>
                <a:cs typeface="Consolas"/>
                <a:sym typeface="Consolas"/>
              </a:rPr>
              <a:t>Gain - gamma</a:t>
            </a:r>
            <a:r>
              <a:rPr b="0" i="0" lang="en-US"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1466" name="Google Shape;1466;p251"/>
          <p:cNvSpPr/>
          <p:nvPr/>
        </p:nvSpPr>
        <p:spPr>
          <a:xfrm>
            <a:off x="435003" y="4751055"/>
            <a:ext cx="11756996" cy="433432"/>
          </a:xfrm>
          <a:prstGeom prst="rect">
            <a:avLst/>
          </a:prstGeom>
          <a:solidFill>
            <a:srgbClr val="FFFFFF"/>
          </a:solidFill>
          <a:ln>
            <a:noFill/>
          </a:ln>
        </p:spPr>
        <p:txBody>
          <a:bodyPr anchorCtr="0" anchor="ctr" bIns="63475" lIns="0" spcFirstLastPara="1" rIns="0" wrap="square" tIns="0">
            <a:spAutoFit/>
          </a:bodyPr>
          <a:lstStyle/>
          <a:p>
            <a:pPr indent="0" lvl="0" marL="0" marR="0" rtl="0" algn="l">
              <a:lnSpc>
                <a:spcPct val="100000"/>
              </a:lnSpc>
              <a:spcBef>
                <a:spcPts val="0"/>
              </a:spcBef>
              <a:spcAft>
                <a:spcPts val="0"/>
              </a:spcAft>
              <a:buClr>
                <a:srgbClr val="273239"/>
              </a:buClr>
              <a:buSzPts val="1200"/>
              <a:buFont typeface="Arial"/>
              <a:buNone/>
            </a:pPr>
            <a:r>
              <a:rPr b="1" i="0" lang="en-US" sz="1200" u="none" cap="none" strike="noStrike">
                <a:solidFill>
                  <a:srgbClr val="273239"/>
                </a:solidFill>
                <a:latin typeface="Arial"/>
                <a:ea typeface="Arial"/>
                <a:cs typeface="Arial"/>
                <a:sym typeface="Arial"/>
              </a:rPr>
              <a:t>Step 4:</a:t>
            </a:r>
            <a:r>
              <a:rPr b="0" i="0" lang="en-US" sz="1200" u="none" cap="none" strike="noStrike">
                <a:solidFill>
                  <a:srgbClr val="273239"/>
                </a:solidFill>
                <a:latin typeface="Arial"/>
                <a:ea typeface="Arial"/>
                <a:cs typeface="Arial"/>
                <a:sym typeface="Arial"/>
              </a:rPr>
              <a:t> Calculate output value for the remaining leaves</a:t>
            </a:r>
            <a:endParaRPr b="0" i="0" sz="1200" u="none" cap="none" strike="noStrike">
              <a:solidFill>
                <a:srgbClr val="273239"/>
              </a:solidFill>
              <a:latin typeface="Consolas"/>
              <a:ea typeface="Consolas"/>
              <a:cs typeface="Consolas"/>
              <a:sym typeface="Consolas"/>
            </a:endParaRPr>
          </a:p>
          <a:p>
            <a:pPr indent="0" lvl="0" marL="0" marR="0" rtl="0" algn="l">
              <a:lnSpc>
                <a:spcPct val="100000"/>
              </a:lnSpc>
              <a:spcBef>
                <a:spcPts val="0"/>
              </a:spcBef>
              <a:spcAft>
                <a:spcPts val="0"/>
              </a:spcAft>
              <a:buClr>
                <a:srgbClr val="273239"/>
              </a:buClr>
              <a:buSzPts val="1200"/>
              <a:buFont typeface="Consolas"/>
              <a:buNone/>
            </a:pPr>
            <a:r>
              <a:rPr b="0" i="0" lang="en-US" sz="1200" u="none" cap="none" strike="noStrike">
                <a:solidFill>
                  <a:srgbClr val="273239"/>
                </a:solidFill>
                <a:latin typeface="Consolas"/>
                <a:ea typeface="Consolas"/>
                <a:cs typeface="Consolas"/>
                <a:sym typeface="Consolas"/>
              </a:rPr>
              <a:t>Output value = Sum of residuals / Number of residuals + lambda</a:t>
            </a:r>
            <a:r>
              <a:rPr b="0" i="0" lang="en-US"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p:nvPr/>
        </p:nvSpPr>
        <p:spPr>
          <a:xfrm>
            <a:off x="309282" y="376519"/>
            <a:ext cx="8834718"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Convert to number: </a:t>
            </a:r>
            <a:endParaRPr/>
          </a:p>
          <a:p>
            <a:pPr indent="0" lvl="0" marL="0" marR="0" rtl="0" algn="l">
              <a:spcBef>
                <a:spcPts val="0"/>
              </a:spcBef>
              <a:spcAft>
                <a:spcPts val="0"/>
              </a:spcAft>
              <a:buNone/>
            </a:pPr>
            <a:r>
              <a:rPr lang="en-US" sz="1800">
                <a:solidFill>
                  <a:srgbClr val="1F3864"/>
                </a:solidFill>
                <a:latin typeface="Calibri"/>
                <a:ea typeface="Calibri"/>
                <a:cs typeface="Calibri"/>
                <a:sym typeface="Calibri"/>
              </a:rPr>
              <a:t>Another simple method is to represent the text description of each level with a number by using the ‘Label Encoder’ function of Scikit-learn. If the number of levels are high (example zip code, state, etc.), then you apply the business logic to combine levels to groups. For example zip code or state can be combined to regions; however, in this method there is a risk of losing critical information. Another method is to combine categories based on similar frequency (new category can be high, medium, low).</a:t>
            </a:r>
            <a:endParaRPr sz="1800">
              <a:solidFill>
                <a:srgbClr val="1F3864"/>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7"/>
          <p:cNvPicPr preferRelativeResize="0"/>
          <p:nvPr/>
        </p:nvPicPr>
        <p:blipFill rotWithShape="1">
          <a:blip r:embed="rId3">
            <a:alphaModFix/>
          </a:blip>
          <a:srcRect b="0" l="0" r="0" t="0"/>
          <a:stretch/>
        </p:blipFill>
        <p:spPr>
          <a:xfrm>
            <a:off x="2070847" y="544631"/>
            <a:ext cx="6982665" cy="50036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p:nvPr/>
        </p:nvSpPr>
        <p:spPr>
          <a:xfrm>
            <a:off x="121025" y="242047"/>
            <a:ext cx="687515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Normalizing Data</a:t>
            </a:r>
            <a:endParaRPr/>
          </a:p>
        </p:txBody>
      </p:sp>
      <p:sp>
        <p:nvSpPr>
          <p:cNvPr id="235" name="Google Shape;235;p28"/>
          <p:cNvSpPr/>
          <p:nvPr/>
        </p:nvSpPr>
        <p:spPr>
          <a:xfrm>
            <a:off x="389965" y="1008530"/>
            <a:ext cx="11416553"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1F3864"/>
                </a:solidFill>
                <a:latin typeface="Calibri"/>
                <a:ea typeface="Calibri"/>
                <a:cs typeface="Calibri"/>
                <a:sym typeface="Calibri"/>
              </a:rPr>
              <a:t>A unit or scale of measurement for different variables varies, so an analysis with the raw measurement could be artificially skewed toward the variables with higher absolute values. Bringing all the different types of variable units in the same order of magnitude thus eliminates the potential outlier measurements that would misrepresent the finding and negatively affect the accuracy of the conclusion. Two broadly used methods for rescaling data are normalization and standardization. Normalizing data can be achieved by Min-Max scaling; the formula is given below, which will scale all numeric values in the range 0 to 1.</a:t>
            </a:r>
            <a:endParaRPr sz="2400">
              <a:solidFill>
                <a:srgbClr val="1F3864"/>
              </a:solidFill>
              <a:latin typeface="Calibri"/>
              <a:ea typeface="Calibri"/>
              <a:cs typeface="Calibri"/>
              <a:sym typeface="Calibri"/>
            </a:endParaRPr>
          </a:p>
        </p:txBody>
      </p:sp>
      <p:pic>
        <p:nvPicPr>
          <p:cNvPr id="236" name="Google Shape;236;p28"/>
          <p:cNvPicPr preferRelativeResize="0"/>
          <p:nvPr/>
        </p:nvPicPr>
        <p:blipFill rotWithShape="1">
          <a:blip r:embed="rId3">
            <a:alphaModFix/>
          </a:blip>
          <a:srcRect b="0" l="0" r="0" t="0"/>
          <a:stretch/>
        </p:blipFill>
        <p:spPr>
          <a:xfrm>
            <a:off x="4581805" y="5321113"/>
            <a:ext cx="3324225" cy="895350"/>
          </a:xfrm>
          <a:prstGeom prst="rect">
            <a:avLst/>
          </a:prstGeom>
          <a:noFill/>
          <a:ln>
            <a:noFill/>
          </a:ln>
        </p:spPr>
      </p:pic>
      <p:sp>
        <p:nvSpPr>
          <p:cNvPr id="237" name="Google Shape;237;p28"/>
          <p:cNvSpPr/>
          <p:nvPr/>
        </p:nvSpPr>
        <p:spPr>
          <a:xfrm flipH="1">
            <a:off x="2904564" y="3475166"/>
            <a:ext cx="623943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85623"/>
                </a:solidFill>
                <a:latin typeface="Calibri"/>
                <a:ea typeface="Calibri"/>
                <a:cs typeface="Calibri"/>
                <a:sym typeface="Calibri"/>
              </a:rPr>
              <a:t>Note Ensure you remove extreme outliers before applying the above technique as it can skew the normal values in your data to a small interval.</a:t>
            </a:r>
            <a:endParaRPr sz="1800">
              <a:solidFill>
                <a:srgbClr val="385623"/>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p:nvPr/>
        </p:nvSpPr>
        <p:spPr>
          <a:xfrm>
            <a:off x="443753" y="376518"/>
            <a:ext cx="870024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F3864"/>
                </a:solidFill>
                <a:latin typeface="Calibri"/>
                <a:ea typeface="Calibri"/>
                <a:cs typeface="Calibri"/>
                <a:sym typeface="Calibri"/>
              </a:rPr>
              <a:t>The standardization technique will transform the variables to have a zero mean and standard deviation of one. The formula for standardization is given below and the outcome is commonly known as z-scores.</a:t>
            </a:r>
            <a:endParaRPr sz="2000">
              <a:solidFill>
                <a:srgbClr val="1F3864"/>
              </a:solidFill>
              <a:latin typeface="Calibri"/>
              <a:ea typeface="Calibri"/>
              <a:cs typeface="Calibri"/>
              <a:sym typeface="Calibri"/>
            </a:endParaRPr>
          </a:p>
        </p:txBody>
      </p:sp>
      <p:pic>
        <p:nvPicPr>
          <p:cNvPr id="243" name="Google Shape;243;p29"/>
          <p:cNvPicPr preferRelativeResize="0"/>
          <p:nvPr/>
        </p:nvPicPr>
        <p:blipFill rotWithShape="1">
          <a:blip r:embed="rId3">
            <a:alphaModFix/>
          </a:blip>
          <a:srcRect b="0" l="0" r="0" t="0"/>
          <a:stretch/>
        </p:blipFill>
        <p:spPr>
          <a:xfrm>
            <a:off x="5148262" y="3019425"/>
            <a:ext cx="1895475" cy="819150"/>
          </a:xfrm>
          <a:prstGeom prst="rect">
            <a:avLst/>
          </a:prstGeom>
          <a:noFill/>
          <a:ln>
            <a:noFill/>
          </a:ln>
        </p:spPr>
      </p:pic>
      <p:sp>
        <p:nvSpPr>
          <p:cNvPr id="244" name="Google Shape;244;p29"/>
          <p:cNvSpPr/>
          <p:nvPr/>
        </p:nvSpPr>
        <p:spPr>
          <a:xfrm flipH="1">
            <a:off x="1116106" y="4007224"/>
            <a:ext cx="8027894" cy="9452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1F3864"/>
                </a:solidFill>
                <a:latin typeface="Calibri"/>
                <a:ea typeface="Calibri"/>
                <a:cs typeface="Calibri"/>
                <a:sym typeface="Calibri"/>
              </a:rPr>
              <a:t>Where μ is the mean and σ is the standard deviation. Standardization has often been the preferred method for various analysis as it tells us where each data point lies within its distribution and a rough indication of outliers.</a:t>
            </a:r>
            <a:endParaRPr sz="1800">
              <a:solidFill>
                <a:srgbClr val="1F386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p:nvPr/>
        </p:nvSpPr>
        <p:spPr>
          <a:xfrm>
            <a:off x="470647" y="389965"/>
            <a:ext cx="8673353"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Observe – identify patterns using the data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Plan – find all possible solutions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Optimize – find optimal solution from the list of possible solutions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Action – execute the optimal solution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Learn and Adapt – is the result giving expected result, if no adapt</a:t>
            </a:r>
            <a:endParaRPr sz="1800">
              <a:solidFill>
                <a:schemeClr val="dk1"/>
              </a:solidFill>
              <a:latin typeface="Calibri"/>
              <a:ea typeface="Calibri"/>
              <a:cs typeface="Calibri"/>
              <a:sym typeface="Calibri"/>
            </a:endParaRPr>
          </a:p>
        </p:txBody>
      </p:sp>
      <p:pic>
        <p:nvPicPr>
          <p:cNvPr id="96" name="Google Shape;96;p3"/>
          <p:cNvPicPr preferRelativeResize="0"/>
          <p:nvPr/>
        </p:nvPicPr>
        <p:blipFill rotWithShape="1">
          <a:blip r:embed="rId3">
            <a:alphaModFix/>
          </a:blip>
          <a:srcRect b="0" l="0" r="0" t="0"/>
          <a:stretch/>
        </p:blipFill>
        <p:spPr>
          <a:xfrm>
            <a:off x="1674998" y="4435580"/>
            <a:ext cx="6775637" cy="132238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p:nvPr/>
        </p:nvSpPr>
        <p:spPr>
          <a:xfrm>
            <a:off x="2245659" y="268941"/>
            <a:ext cx="561204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Feature Construction or Generation</a:t>
            </a:r>
            <a:endParaRPr/>
          </a:p>
        </p:txBody>
      </p:sp>
      <p:sp>
        <p:nvSpPr>
          <p:cNvPr id="250" name="Google Shape;250;p30"/>
          <p:cNvSpPr/>
          <p:nvPr/>
        </p:nvSpPr>
        <p:spPr>
          <a:xfrm>
            <a:off x="618565" y="968188"/>
            <a:ext cx="11362764"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1F3864"/>
                </a:solidFill>
                <a:latin typeface="Calibri"/>
                <a:ea typeface="Calibri"/>
                <a:cs typeface="Calibri"/>
                <a:sym typeface="Calibri"/>
              </a:rPr>
              <a:t>Machine learning algorithms give best results only when we provide it the best possible features that structure the underlying form of the problem that you are trying to address. Often these features have to be manually created by spending a lot of time with actual raw data and trying to understand its relationship with all other data that you have collected to address a business problem. It means thinking about aggregating, splitting, or combining features to create new features, or decomposing features. Often this part is talked about as an art form and is the key differentiator in competitive machine learning. Feature construction is manual, slow, and requires subject-matter expert intervention heavily in order to create rich features that can be exposed to predictive modeling algorithms to produce best results.</a:t>
            </a:r>
            <a:endParaRPr sz="2400">
              <a:solidFill>
                <a:srgbClr val="1F386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1"/>
          <p:cNvPicPr preferRelativeResize="0"/>
          <p:nvPr/>
        </p:nvPicPr>
        <p:blipFill rotWithShape="1">
          <a:blip r:embed="rId3">
            <a:alphaModFix/>
          </a:blip>
          <a:srcRect b="0" l="0" r="0" t="0"/>
          <a:stretch/>
        </p:blipFill>
        <p:spPr>
          <a:xfrm>
            <a:off x="739827" y="779930"/>
            <a:ext cx="8924126" cy="2649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2"/>
          <p:cNvPicPr preferRelativeResize="0"/>
          <p:nvPr/>
        </p:nvPicPr>
        <p:blipFill rotWithShape="1">
          <a:blip r:embed="rId3">
            <a:alphaModFix/>
          </a:blip>
          <a:srcRect b="0" l="0" r="0" t="0"/>
          <a:stretch/>
        </p:blipFill>
        <p:spPr>
          <a:xfrm>
            <a:off x="1775012" y="142291"/>
            <a:ext cx="7902388" cy="601085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3"/>
          <p:cNvPicPr preferRelativeResize="0"/>
          <p:nvPr/>
        </p:nvPicPr>
        <p:blipFill rotWithShape="1">
          <a:blip r:embed="rId3">
            <a:alphaModFix/>
          </a:blip>
          <a:srcRect b="0" l="0" r="0" t="0"/>
          <a:stretch/>
        </p:blipFill>
        <p:spPr>
          <a:xfrm>
            <a:off x="209975" y="1223682"/>
            <a:ext cx="9496000" cy="35578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Univariate Analysis</a:t>
            </a:r>
            <a:endParaRPr/>
          </a:p>
        </p:txBody>
      </p:sp>
      <p:pic>
        <p:nvPicPr>
          <p:cNvPr id="271" name="Google Shape;271;p34"/>
          <p:cNvPicPr preferRelativeResize="0"/>
          <p:nvPr>
            <p:ph idx="1" type="body"/>
          </p:nvPr>
        </p:nvPicPr>
        <p:blipFill rotWithShape="1">
          <a:blip r:embed="rId3">
            <a:alphaModFix/>
          </a:blip>
          <a:srcRect b="0" l="0" r="0" t="0"/>
          <a:stretch/>
        </p:blipFill>
        <p:spPr>
          <a:xfrm>
            <a:off x="1801905" y="2332667"/>
            <a:ext cx="8350624" cy="39593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5"/>
          <p:cNvPicPr preferRelativeResize="0"/>
          <p:nvPr/>
        </p:nvPicPr>
        <p:blipFill rotWithShape="1">
          <a:blip r:embed="rId3">
            <a:alphaModFix/>
          </a:blip>
          <a:srcRect b="0" l="0" r="0" t="0"/>
          <a:stretch/>
        </p:blipFill>
        <p:spPr>
          <a:xfrm>
            <a:off x="634586" y="1694330"/>
            <a:ext cx="7785514" cy="247285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Multivariate Analysis</a:t>
            </a:r>
            <a:endParaRPr/>
          </a:p>
        </p:txBody>
      </p:sp>
      <p:pic>
        <p:nvPicPr>
          <p:cNvPr id="282" name="Google Shape;282;p36"/>
          <p:cNvPicPr preferRelativeResize="0"/>
          <p:nvPr>
            <p:ph idx="1" type="body"/>
          </p:nvPr>
        </p:nvPicPr>
        <p:blipFill rotWithShape="1">
          <a:blip r:embed="rId3">
            <a:alphaModFix/>
          </a:blip>
          <a:srcRect b="0" l="0" r="0" t="0"/>
          <a:stretch/>
        </p:blipFill>
        <p:spPr>
          <a:xfrm>
            <a:off x="1223682" y="2373901"/>
            <a:ext cx="7224993" cy="241320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Correlation Matrix</a:t>
            </a:r>
            <a:endParaRPr/>
          </a:p>
        </p:txBody>
      </p:sp>
      <p:sp>
        <p:nvSpPr>
          <p:cNvPr id="288" name="Google Shape;288;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1F3864"/>
              </a:buClr>
              <a:buSzPts val="3200"/>
              <a:buChar char="•"/>
            </a:pPr>
            <a:r>
              <a:rPr lang="en-US" sz="3200">
                <a:solidFill>
                  <a:srgbClr val="1F3864"/>
                </a:solidFill>
              </a:rPr>
              <a:t>The correlation function uses Pearson correlation coefficient, which results in a number between -1 to 1. A strong negative relationship is indicated by a coefficient closer to -1 and a strong positive correlation is indicated by a coefficient toward</a:t>
            </a:r>
            <a:endParaRPr sz="3200">
              <a:solidFill>
                <a:srgbClr val="1F386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8"/>
          <p:cNvPicPr preferRelativeResize="0"/>
          <p:nvPr/>
        </p:nvPicPr>
        <p:blipFill rotWithShape="1">
          <a:blip r:embed="rId3">
            <a:alphaModFix/>
          </a:blip>
          <a:srcRect b="0" l="0" r="0" t="0"/>
          <a:stretch/>
        </p:blipFill>
        <p:spPr>
          <a:xfrm>
            <a:off x="447202" y="1963271"/>
            <a:ext cx="6155304" cy="2514600"/>
          </a:xfrm>
          <a:prstGeom prst="rect">
            <a:avLst/>
          </a:prstGeom>
          <a:noFill/>
          <a:ln>
            <a:noFill/>
          </a:ln>
        </p:spPr>
      </p:pic>
      <p:pic>
        <p:nvPicPr>
          <p:cNvPr id="294" name="Google Shape;294;p38"/>
          <p:cNvPicPr preferRelativeResize="0"/>
          <p:nvPr/>
        </p:nvPicPr>
        <p:blipFill rotWithShape="1">
          <a:blip r:embed="rId4">
            <a:alphaModFix/>
          </a:blip>
          <a:srcRect b="0" l="0" r="0" t="0"/>
          <a:stretch/>
        </p:blipFill>
        <p:spPr>
          <a:xfrm>
            <a:off x="6898341" y="914960"/>
            <a:ext cx="4876800" cy="470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What is Supervised Learning?</a:t>
            </a:r>
            <a:br>
              <a:rPr lang="en-US"/>
            </a:br>
            <a:endParaRPr/>
          </a:p>
        </p:txBody>
      </p:sp>
      <p:sp>
        <p:nvSpPr>
          <p:cNvPr id="300" name="Google Shape;300;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1F3864"/>
              </a:buClr>
              <a:buSzPct val="100000"/>
              <a:buChar char="•"/>
            </a:pPr>
            <a:r>
              <a:rPr lang="en-US">
                <a:solidFill>
                  <a:srgbClr val="1F3864"/>
                </a:solidFill>
              </a:rPr>
              <a:t>Supervised Learning is the process of making an algorithm to learn to map an input to a particular output. This is achieved using the labelled datasets that you have collected. If the mapping is correct, the algorithm has successfully learned. Else, you make the necessary changes to the algorithm so that it can learn correctly. Supervised Learning algorithms can help make predictions for new unseen data that we obtain later in the future. </a:t>
            </a:r>
            <a:endParaRPr/>
          </a:p>
          <a:p>
            <a:pPr indent="-228600" lvl="0" marL="228600" rtl="0" algn="l">
              <a:lnSpc>
                <a:spcPct val="90000"/>
              </a:lnSpc>
              <a:spcBef>
                <a:spcPts val="1000"/>
              </a:spcBef>
              <a:spcAft>
                <a:spcPts val="0"/>
              </a:spcAft>
              <a:buClr>
                <a:srgbClr val="1F3864"/>
              </a:buClr>
              <a:buSzPct val="100000"/>
              <a:buChar char="•"/>
            </a:pPr>
            <a:r>
              <a:rPr lang="en-US">
                <a:solidFill>
                  <a:srgbClr val="1F3864"/>
                </a:solidFill>
              </a:rPr>
              <a:t>This is similar to a teacher-student scenario. There is a teacher who guides the student to learn from books and other materials. The student is then tested and if correct, the student passes. Else, the teacher tunes the student and makes the student learn from the mistakes that he or she had made in the past. That is the basic principle of Supervised Learning.</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4"/>
          <p:cNvPicPr preferRelativeResize="0"/>
          <p:nvPr/>
        </p:nvPicPr>
        <p:blipFill rotWithShape="1">
          <a:blip r:embed="rId3">
            <a:alphaModFix/>
          </a:blip>
          <a:srcRect b="0" l="0" r="0" t="0"/>
          <a:stretch/>
        </p:blipFill>
        <p:spPr>
          <a:xfrm>
            <a:off x="881055" y="1331259"/>
            <a:ext cx="6184391" cy="2487706"/>
          </a:xfrm>
          <a:prstGeom prst="rect">
            <a:avLst/>
          </a:prstGeom>
          <a:noFill/>
          <a:ln>
            <a:noFill/>
          </a:ln>
        </p:spPr>
      </p:pic>
      <p:sp>
        <p:nvSpPr>
          <p:cNvPr id="102" name="Google Shape;102;p4"/>
          <p:cNvSpPr/>
          <p:nvPr/>
        </p:nvSpPr>
        <p:spPr>
          <a:xfrm flipH="1">
            <a:off x="881055" y="4253472"/>
            <a:ext cx="11310944"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2060"/>
                </a:solidFill>
                <a:latin typeface="Calibri"/>
                <a:ea typeface="Calibri"/>
                <a:cs typeface="Calibri"/>
                <a:sym typeface="Calibri"/>
              </a:rPr>
              <a:t>Agent Type Taxi driver </a:t>
            </a:r>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Goals Safe trip, legal, comfortable trip, maximize profits, convenient, fast </a:t>
            </a:r>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Environment Roads, traffic, signals, signage, pedestrians, customers</a:t>
            </a:r>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 Percepts Speedometer, microphone, GPS, cameras, sonar, sensors </a:t>
            </a:r>
            <a:endParaRPr/>
          </a:p>
          <a:p>
            <a:pPr indent="0" lvl="0" marL="0" marR="0" rtl="0" algn="l">
              <a:spcBef>
                <a:spcPts val="0"/>
              </a:spcBef>
              <a:spcAft>
                <a:spcPts val="0"/>
              </a:spcAft>
              <a:buNone/>
            </a:pPr>
            <a:r>
              <a:rPr lang="en-US" sz="2000">
                <a:solidFill>
                  <a:srgbClr val="002060"/>
                </a:solidFill>
                <a:latin typeface="Calibri"/>
                <a:ea typeface="Calibri"/>
                <a:cs typeface="Calibri"/>
                <a:sym typeface="Calibri"/>
              </a:rPr>
              <a:t>Actions Steer, accelerate, break, talk to passenger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0"/>
          <p:cNvPicPr preferRelativeResize="0"/>
          <p:nvPr/>
        </p:nvPicPr>
        <p:blipFill rotWithShape="1">
          <a:blip r:embed="rId3">
            <a:alphaModFix/>
          </a:blip>
          <a:srcRect b="0" l="0" r="0" t="0"/>
          <a:stretch/>
        </p:blipFill>
        <p:spPr>
          <a:xfrm>
            <a:off x="1223682" y="1202082"/>
            <a:ext cx="7977468" cy="36461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1"/>
          <p:cNvPicPr preferRelativeResize="0"/>
          <p:nvPr/>
        </p:nvPicPr>
        <p:blipFill rotWithShape="1">
          <a:blip r:embed="rId3">
            <a:alphaModFix/>
          </a:blip>
          <a:srcRect b="0" l="0" r="0" t="0"/>
          <a:stretch/>
        </p:blipFill>
        <p:spPr>
          <a:xfrm>
            <a:off x="-9563" y="1371600"/>
            <a:ext cx="9596475" cy="32337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p:nvPr/>
        </p:nvSpPr>
        <p:spPr>
          <a:xfrm>
            <a:off x="981635" y="1143000"/>
            <a:ext cx="10273553"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a:solidFill>
                  <a:srgbClr val="4A4A4A"/>
                </a:solidFill>
                <a:latin typeface="Open Sans"/>
                <a:ea typeface="Open Sans"/>
                <a:cs typeface="Open Sans"/>
                <a:sym typeface="Open Sans"/>
              </a:rPr>
              <a:t>Types of Supervised Learning</a:t>
            </a:r>
            <a:endParaRPr b="0" i="0" sz="3200">
              <a:solidFill>
                <a:srgbClr val="4A4A4A"/>
              </a:solidFill>
              <a:latin typeface="Open Sans"/>
              <a:ea typeface="Open Sans"/>
              <a:cs typeface="Open Sans"/>
              <a:sym typeface="Open Sans"/>
            </a:endParaRPr>
          </a:p>
          <a:p>
            <a:pPr indent="0" lvl="0" marL="0" marR="0" rtl="0" algn="l">
              <a:spcBef>
                <a:spcPts val="0"/>
              </a:spcBef>
              <a:spcAft>
                <a:spcPts val="0"/>
              </a:spcAft>
              <a:buNone/>
            </a:pPr>
            <a:r>
              <a:rPr b="0" i="0" lang="en-US" sz="3600">
                <a:solidFill>
                  <a:srgbClr val="1F3864"/>
                </a:solidFill>
                <a:latin typeface="Open Sans"/>
                <a:ea typeface="Open Sans"/>
                <a:cs typeface="Open Sans"/>
                <a:sym typeface="Open Sans"/>
              </a:rPr>
              <a:t>Supervised Learning has been broadly classified into 2 types.</a:t>
            </a:r>
            <a:endParaRPr/>
          </a:p>
          <a:p>
            <a:pPr indent="-228600" lvl="0" marL="0" marR="0" rtl="0" algn="l">
              <a:spcBef>
                <a:spcPts val="0"/>
              </a:spcBef>
              <a:spcAft>
                <a:spcPts val="0"/>
              </a:spcAft>
              <a:buClr>
                <a:srgbClr val="1F3864"/>
              </a:buClr>
              <a:buSzPts val="3600"/>
              <a:buFont typeface="Arial"/>
              <a:buChar char="•"/>
            </a:pPr>
            <a:r>
              <a:rPr b="1" i="0" lang="en-US" sz="3600">
                <a:solidFill>
                  <a:srgbClr val="1F3864"/>
                </a:solidFill>
                <a:latin typeface="Open Sans"/>
                <a:ea typeface="Open Sans"/>
                <a:cs typeface="Open Sans"/>
                <a:sym typeface="Open Sans"/>
              </a:rPr>
              <a:t>Regression</a:t>
            </a:r>
            <a:endParaRPr b="0" i="0" sz="3600">
              <a:solidFill>
                <a:srgbClr val="1F3864"/>
              </a:solidFill>
              <a:latin typeface="Open Sans"/>
              <a:ea typeface="Open Sans"/>
              <a:cs typeface="Open Sans"/>
              <a:sym typeface="Open Sans"/>
            </a:endParaRPr>
          </a:p>
          <a:p>
            <a:pPr indent="-228600" lvl="0" marL="0" marR="0" rtl="0" algn="l">
              <a:spcBef>
                <a:spcPts val="0"/>
              </a:spcBef>
              <a:spcAft>
                <a:spcPts val="0"/>
              </a:spcAft>
              <a:buClr>
                <a:srgbClr val="1F3864"/>
              </a:buClr>
              <a:buSzPts val="3600"/>
              <a:buFont typeface="Arial"/>
              <a:buChar char="•"/>
            </a:pPr>
            <a:r>
              <a:rPr b="1" i="0" lang="en-US" sz="3600">
                <a:solidFill>
                  <a:srgbClr val="1F3864"/>
                </a:solidFill>
                <a:latin typeface="Open Sans"/>
                <a:ea typeface="Open Sans"/>
                <a:cs typeface="Open Sans"/>
                <a:sym typeface="Open Sans"/>
              </a:rPr>
              <a:t>Classification</a:t>
            </a:r>
            <a:endParaRPr b="0" i="0" sz="3600">
              <a:solidFill>
                <a:srgbClr val="1F3864"/>
              </a:solidFill>
              <a:latin typeface="Open Sans"/>
              <a:ea typeface="Open Sans"/>
              <a:cs typeface="Open Sans"/>
              <a:sym typeface="Open Sans"/>
            </a:endParaRPr>
          </a:p>
        </p:txBody>
      </p:sp>
      <p:sp>
        <p:nvSpPr>
          <p:cNvPr id="316" name="Google Shape;316;p42"/>
          <p:cNvSpPr/>
          <p:nvPr/>
        </p:nvSpPr>
        <p:spPr>
          <a:xfrm flipH="1">
            <a:off x="753034" y="4244607"/>
            <a:ext cx="1108037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rgbClr val="1F3864"/>
                </a:solidFill>
                <a:latin typeface="Open Sans"/>
                <a:ea typeface="Open Sans"/>
                <a:cs typeface="Open Sans"/>
                <a:sym typeface="Open Sans"/>
              </a:rPr>
              <a:t>Regression is the kind of Supervised Learning that learns from the Labelled Datasets and is then able to </a:t>
            </a:r>
            <a:r>
              <a:rPr b="1" i="0" lang="en-US" sz="2000">
                <a:solidFill>
                  <a:srgbClr val="1F3864"/>
                </a:solidFill>
                <a:latin typeface="Open Sans"/>
                <a:ea typeface="Open Sans"/>
                <a:cs typeface="Open Sans"/>
                <a:sym typeface="Open Sans"/>
              </a:rPr>
              <a:t>predict a continuous-valued output</a:t>
            </a:r>
            <a:r>
              <a:rPr b="0" i="0" lang="en-US" sz="2000">
                <a:solidFill>
                  <a:srgbClr val="1F3864"/>
                </a:solidFill>
                <a:latin typeface="Open Sans"/>
                <a:ea typeface="Open Sans"/>
                <a:cs typeface="Open Sans"/>
                <a:sym typeface="Open Sans"/>
              </a:rPr>
              <a:t> for the new data given to the algorithm. It is used whenever the output required is a number such as money or height etc. Some popular Supervised</a:t>
            </a:r>
            <a:endParaRPr sz="2000">
              <a:solidFill>
                <a:srgbClr val="1F3864"/>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p:nvPr/>
        </p:nvSpPr>
        <p:spPr>
          <a:xfrm>
            <a:off x="860612" y="336176"/>
            <a:ext cx="636646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sng" strike="noStrike">
                <a:solidFill>
                  <a:srgbClr val="0C0C0C"/>
                </a:solidFill>
                <a:latin typeface="Open Sans"/>
                <a:ea typeface="Open Sans"/>
                <a:cs typeface="Open Sans"/>
                <a:sym typeface="Open Sans"/>
                <a:hlinkClick r:id="rId3">
                  <a:extLst>
                    <a:ext uri="{A12FA001-AC4F-418D-AE19-62706E023703}">
                      <ahyp:hlinkClr val="tx"/>
                    </a:ext>
                  </a:extLst>
                </a:hlinkClick>
              </a:rPr>
              <a:t>Linear Regression</a:t>
            </a:r>
            <a:r>
              <a:rPr b="1" i="0" lang="en-US" sz="2400" u="sng" strike="noStrike">
                <a:solidFill>
                  <a:srgbClr val="0056B3"/>
                </a:solidFill>
                <a:latin typeface="Open Sans"/>
                <a:ea typeface="Open Sans"/>
                <a:cs typeface="Open Sans"/>
                <a:sym typeface="Open Sans"/>
                <a:hlinkClick r:id="rId4">
                  <a:extLst>
                    <a:ext uri="{A12FA001-AC4F-418D-AE19-62706E023703}">
                      <ahyp:hlinkClr val="tx"/>
                    </a:ext>
                  </a:extLst>
                </a:hlinkClick>
              </a:rPr>
              <a:t> </a:t>
            </a:r>
            <a:endParaRPr sz="2400">
              <a:solidFill>
                <a:schemeClr val="dk1"/>
              </a:solidFill>
              <a:latin typeface="Calibri"/>
              <a:ea typeface="Calibri"/>
              <a:cs typeface="Calibri"/>
              <a:sym typeface="Calibri"/>
            </a:endParaRPr>
          </a:p>
        </p:txBody>
      </p:sp>
      <p:sp>
        <p:nvSpPr>
          <p:cNvPr id="322" name="Google Shape;322;p43"/>
          <p:cNvSpPr/>
          <p:nvPr/>
        </p:nvSpPr>
        <p:spPr>
          <a:xfrm>
            <a:off x="510987" y="1385048"/>
            <a:ext cx="1116105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1F3864"/>
                </a:solidFill>
                <a:latin typeface="Open Sans"/>
                <a:ea typeface="Open Sans"/>
                <a:cs typeface="Open Sans"/>
                <a:sym typeface="Open Sans"/>
              </a:rPr>
              <a:t>This algorithm assumes that there is a linear relationship between the 2 variables, Input (X) and Output (Y), of the data it has learnt from. The </a:t>
            </a:r>
            <a:r>
              <a:rPr b="1" i="0" lang="en-US" sz="1800">
                <a:solidFill>
                  <a:srgbClr val="1F3864"/>
                </a:solidFill>
                <a:latin typeface="Open Sans"/>
                <a:ea typeface="Open Sans"/>
                <a:cs typeface="Open Sans"/>
                <a:sym typeface="Open Sans"/>
              </a:rPr>
              <a:t>Input variable</a:t>
            </a:r>
            <a:r>
              <a:rPr b="0" i="0" lang="en-US" sz="1800">
                <a:solidFill>
                  <a:srgbClr val="1F3864"/>
                </a:solidFill>
                <a:latin typeface="Open Sans"/>
                <a:ea typeface="Open Sans"/>
                <a:cs typeface="Open Sans"/>
                <a:sym typeface="Open Sans"/>
              </a:rPr>
              <a:t> is called the </a:t>
            </a:r>
            <a:r>
              <a:rPr b="0" i="1" lang="en-US" sz="1800">
                <a:solidFill>
                  <a:srgbClr val="1F3864"/>
                </a:solidFill>
                <a:latin typeface="Open Sans"/>
                <a:ea typeface="Open Sans"/>
                <a:cs typeface="Open Sans"/>
                <a:sym typeface="Open Sans"/>
              </a:rPr>
              <a:t>Independent Variable</a:t>
            </a:r>
            <a:r>
              <a:rPr b="0" i="0" lang="en-US" sz="1800">
                <a:solidFill>
                  <a:srgbClr val="1F3864"/>
                </a:solidFill>
                <a:latin typeface="Open Sans"/>
                <a:ea typeface="Open Sans"/>
                <a:cs typeface="Open Sans"/>
                <a:sym typeface="Open Sans"/>
              </a:rPr>
              <a:t> and the </a:t>
            </a:r>
            <a:r>
              <a:rPr b="1" i="0" lang="en-US" sz="1800">
                <a:solidFill>
                  <a:srgbClr val="1F3864"/>
                </a:solidFill>
                <a:latin typeface="Open Sans"/>
                <a:ea typeface="Open Sans"/>
                <a:cs typeface="Open Sans"/>
                <a:sym typeface="Open Sans"/>
              </a:rPr>
              <a:t>Output variable</a:t>
            </a:r>
            <a:r>
              <a:rPr b="0" i="0" lang="en-US" sz="1800">
                <a:solidFill>
                  <a:srgbClr val="1F3864"/>
                </a:solidFill>
                <a:latin typeface="Open Sans"/>
                <a:ea typeface="Open Sans"/>
                <a:cs typeface="Open Sans"/>
                <a:sym typeface="Open Sans"/>
              </a:rPr>
              <a:t> is called the </a:t>
            </a:r>
            <a:r>
              <a:rPr b="0" i="1" lang="en-US" sz="1800">
                <a:solidFill>
                  <a:srgbClr val="1F3864"/>
                </a:solidFill>
                <a:latin typeface="Open Sans"/>
                <a:ea typeface="Open Sans"/>
                <a:cs typeface="Open Sans"/>
                <a:sym typeface="Open Sans"/>
              </a:rPr>
              <a:t>Dependent Variable</a:t>
            </a:r>
            <a:r>
              <a:rPr b="0" i="0" lang="en-US" sz="1800">
                <a:solidFill>
                  <a:srgbClr val="1F3864"/>
                </a:solidFill>
                <a:latin typeface="Open Sans"/>
                <a:ea typeface="Open Sans"/>
                <a:cs typeface="Open Sans"/>
                <a:sym typeface="Open Sans"/>
              </a:rPr>
              <a:t>. When unseen data is passed to the algorithm, it uses the function, calculates and maps the input to a continuous value for the output</a:t>
            </a:r>
            <a:endParaRPr sz="1800">
              <a:solidFill>
                <a:srgbClr val="1F3864"/>
              </a:solidFill>
              <a:latin typeface="Calibri"/>
              <a:ea typeface="Calibri"/>
              <a:cs typeface="Calibri"/>
              <a:sym typeface="Calibri"/>
            </a:endParaRPr>
          </a:p>
        </p:txBody>
      </p:sp>
      <p:pic>
        <p:nvPicPr>
          <p:cNvPr id="323" name="Google Shape;323;p43"/>
          <p:cNvPicPr preferRelativeResize="0"/>
          <p:nvPr/>
        </p:nvPicPr>
        <p:blipFill rotWithShape="1">
          <a:blip r:embed="rId5">
            <a:alphaModFix/>
          </a:blip>
          <a:srcRect b="0" l="0" r="0" t="0"/>
          <a:stretch/>
        </p:blipFill>
        <p:spPr>
          <a:xfrm>
            <a:off x="4043845" y="3658161"/>
            <a:ext cx="4885002" cy="2419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p:nvPr/>
        </p:nvSpPr>
        <p:spPr>
          <a:xfrm>
            <a:off x="295835" y="363072"/>
            <a:ext cx="115375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F3864"/>
                </a:solidFill>
                <a:latin typeface="Helvetica Neue"/>
                <a:ea typeface="Helvetica Neue"/>
                <a:cs typeface="Helvetica Neue"/>
                <a:sym typeface="Helvetica Neue"/>
              </a:rPr>
              <a:t>As such, linear regression was developed in the field of statistics and is studied as a model for understanding the relationship between input and output numerical variables, but has been borrowed by machine learning. It is both a statistical algorithm and a machine learning algorithm.</a:t>
            </a:r>
            <a:endParaRPr/>
          </a:p>
          <a:p>
            <a:pPr indent="0" lvl="0" marL="0" marR="0" rtl="0" algn="l">
              <a:spcBef>
                <a:spcPts val="0"/>
              </a:spcBef>
              <a:spcAft>
                <a:spcPts val="0"/>
              </a:spcAft>
              <a:buNone/>
            </a:pPr>
            <a:r>
              <a:rPr b="1" lang="en-US" sz="1800">
                <a:solidFill>
                  <a:srgbClr val="1F3864"/>
                </a:solidFill>
                <a:latin typeface="Helvetica Neue"/>
                <a:ea typeface="Helvetica Neue"/>
                <a:cs typeface="Helvetica Neue"/>
                <a:sym typeface="Helvetica Neue"/>
              </a:rPr>
              <a:t>Next, let’s review some of the common names used to refer to a linear regression model.</a:t>
            </a:r>
            <a:endParaRPr/>
          </a:p>
        </p:txBody>
      </p:sp>
      <p:sp>
        <p:nvSpPr>
          <p:cNvPr id="329" name="Google Shape;329;p44"/>
          <p:cNvSpPr/>
          <p:nvPr/>
        </p:nvSpPr>
        <p:spPr>
          <a:xfrm>
            <a:off x="295835" y="1815353"/>
            <a:ext cx="11766177"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F3864"/>
                </a:solidFill>
                <a:latin typeface="Helvetica Neue"/>
                <a:ea typeface="Helvetica Neue"/>
                <a:cs typeface="Helvetica Neue"/>
                <a:sym typeface="Helvetica Neue"/>
              </a:rPr>
              <a:t>Linear Regression Model Representation</a:t>
            </a:r>
            <a:endParaRPr/>
          </a:p>
          <a:p>
            <a:pPr indent="0" lvl="0" marL="0" marR="0" rtl="0" algn="l">
              <a:spcBef>
                <a:spcPts val="0"/>
              </a:spcBef>
              <a:spcAft>
                <a:spcPts val="0"/>
              </a:spcAft>
              <a:buNone/>
            </a:pPr>
            <a:r>
              <a:rPr b="0" lang="en-US" sz="2000">
                <a:solidFill>
                  <a:srgbClr val="1F3864"/>
                </a:solidFill>
                <a:latin typeface="Helvetica Neue"/>
                <a:ea typeface="Helvetica Neue"/>
                <a:cs typeface="Helvetica Neue"/>
                <a:sym typeface="Helvetica Neue"/>
              </a:rPr>
              <a:t>attractive model because the representation is so simple.</a:t>
            </a:r>
            <a:endParaRPr/>
          </a:p>
          <a:p>
            <a:pPr indent="0" lvl="0" marL="0" marR="0" rtl="0" algn="l">
              <a:spcBef>
                <a:spcPts val="0"/>
              </a:spcBef>
              <a:spcAft>
                <a:spcPts val="0"/>
              </a:spcAft>
              <a:buNone/>
            </a:pPr>
            <a:r>
              <a:rPr b="0" lang="en-US" sz="2000">
                <a:solidFill>
                  <a:srgbClr val="1F3864"/>
                </a:solidFill>
                <a:latin typeface="Helvetica Neue"/>
                <a:ea typeface="Helvetica Neue"/>
                <a:cs typeface="Helvetica Neue"/>
                <a:sym typeface="Helvetica Neue"/>
              </a:rPr>
              <a:t>The representation is a linear equation that combines a specific set of input values (x) the solution to which is the predicted output for that set of input values (y). As such, both the input values (x) and the output value are numeric.</a:t>
            </a:r>
            <a:endParaRPr/>
          </a:p>
          <a:p>
            <a:pPr indent="0" lvl="0" marL="0" marR="0" rtl="0" algn="l">
              <a:spcBef>
                <a:spcPts val="0"/>
              </a:spcBef>
              <a:spcAft>
                <a:spcPts val="0"/>
              </a:spcAft>
              <a:buNone/>
            </a:pPr>
            <a:r>
              <a:rPr b="0" lang="en-US" sz="2000">
                <a:solidFill>
                  <a:srgbClr val="1F3864"/>
                </a:solidFill>
                <a:latin typeface="Helvetica Neue"/>
                <a:ea typeface="Helvetica Neue"/>
                <a:cs typeface="Helvetica Neue"/>
                <a:sym typeface="Helvetica Neue"/>
              </a:rPr>
              <a:t>The linear equation assigns one scale factor to each input value or column, called a coefficient and represented by the capital Greek letter Beta (B). One additional coefficient is also added, giving the line an additional degree of freedom (e.g. moving up and down on a two-dimensional plot) and is often called the intercept or the bias coefficient.</a:t>
            </a:r>
            <a:endParaRPr/>
          </a:p>
          <a:p>
            <a:pPr indent="0" lvl="0" marL="0" marR="0" rtl="0" algn="l">
              <a:spcBef>
                <a:spcPts val="0"/>
              </a:spcBef>
              <a:spcAft>
                <a:spcPts val="0"/>
              </a:spcAft>
              <a:buNone/>
            </a:pPr>
            <a:r>
              <a:rPr b="0" lang="en-US" sz="2000">
                <a:solidFill>
                  <a:srgbClr val="1F3864"/>
                </a:solidFill>
                <a:latin typeface="Helvetica Neue"/>
                <a:ea typeface="Helvetica Neue"/>
                <a:cs typeface="Helvetica Neue"/>
                <a:sym typeface="Helvetica Neue"/>
              </a:rPr>
              <a:t>For example, in a simple regression problem (a single x and a single y), the form of the model would be:</a:t>
            </a:r>
            <a:endParaRPr/>
          </a:p>
          <a:p>
            <a:pPr indent="0" lvl="0" marL="0" marR="0" rtl="0" algn="ctr">
              <a:spcBef>
                <a:spcPts val="0"/>
              </a:spcBef>
              <a:spcAft>
                <a:spcPts val="0"/>
              </a:spcAft>
              <a:buNone/>
            </a:pPr>
            <a:r>
              <a:rPr b="0" lang="en-US" sz="2000">
                <a:solidFill>
                  <a:srgbClr val="1F3864"/>
                </a:solidFill>
                <a:latin typeface="Helvetica Neue"/>
                <a:ea typeface="Helvetica Neue"/>
                <a:cs typeface="Helvetica Neue"/>
                <a:sym typeface="Helvetica Neue"/>
              </a:rPr>
              <a:t>y = B0 + B1*x</a:t>
            </a:r>
            <a:endParaRPr/>
          </a:p>
          <a:p>
            <a:pPr indent="0" lvl="0" marL="0" marR="0" rtl="0" algn="l">
              <a:spcBef>
                <a:spcPts val="0"/>
              </a:spcBef>
              <a:spcAft>
                <a:spcPts val="0"/>
              </a:spcAft>
              <a:buNone/>
            </a:pPr>
            <a:r>
              <a:rPr b="0" lang="en-US" sz="2000">
                <a:solidFill>
                  <a:srgbClr val="1F3864"/>
                </a:solidFill>
                <a:latin typeface="Helvetica Neue"/>
                <a:ea typeface="Helvetica Neue"/>
                <a:cs typeface="Helvetica Neue"/>
                <a:sym typeface="Helvetica Neue"/>
              </a:rPr>
              <a:t>In higher dimensions when we have more than one input (x), the line is called a plane or a hyper-plane. The representation therefore is the form of the equation and the specific values used for the coefficients (e.g. B0 and B1 in the above example)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p:nvPr/>
        </p:nvSpPr>
        <p:spPr>
          <a:xfrm>
            <a:off x="295835" y="1129554"/>
            <a:ext cx="11631705" cy="5386090"/>
          </a:xfrm>
          <a:prstGeom prst="rect">
            <a:avLst/>
          </a:prstGeom>
          <a:noFill/>
          <a:ln>
            <a:noFill/>
          </a:ln>
        </p:spPr>
        <p:txBody>
          <a:bodyPr anchorCtr="0" anchor="t" bIns="45700" lIns="91425" spcFirstLastPara="1" rIns="91425" wrap="square" tIns="45700">
            <a:spAutoFit/>
          </a:bodyPr>
          <a:lstStyle/>
          <a:p>
            <a:pPr indent="-514350" lvl="0" marL="514350" marR="0" rtl="0" algn="ctr">
              <a:spcBef>
                <a:spcPts val="0"/>
              </a:spcBef>
              <a:spcAft>
                <a:spcPts val="0"/>
              </a:spcAft>
              <a:buClr>
                <a:srgbClr val="222222"/>
              </a:buClr>
              <a:buSzPts val="2800"/>
              <a:buFont typeface="Helvetica Neue"/>
              <a:buAutoNum type="arabicPeriod"/>
            </a:pPr>
            <a:r>
              <a:rPr b="1" lang="en-US" sz="2800">
                <a:solidFill>
                  <a:srgbClr val="222222"/>
                </a:solidFill>
                <a:latin typeface="Helvetica Neue"/>
                <a:ea typeface="Helvetica Neue"/>
                <a:cs typeface="Helvetica Neue"/>
                <a:sym typeface="Helvetica Neue"/>
              </a:rPr>
              <a:t>Simple Linear Regression</a:t>
            </a:r>
            <a:endParaRPr/>
          </a:p>
          <a:p>
            <a:pPr indent="-336550" lvl="0" marL="514350" marR="0" rtl="0" algn="ctr">
              <a:spcBef>
                <a:spcPts val="0"/>
              </a:spcBef>
              <a:spcAft>
                <a:spcPts val="0"/>
              </a:spcAft>
              <a:buClr>
                <a:schemeClr val="dk1"/>
              </a:buClr>
              <a:buSzPts val="2800"/>
              <a:buFont typeface="Calibri"/>
              <a:buNone/>
            </a:pPr>
            <a:r>
              <a:t/>
            </a:r>
            <a:endParaRPr b="1" sz="2800">
              <a:solidFill>
                <a:srgbClr val="222222"/>
              </a:solidFill>
              <a:latin typeface="Helvetica Neue"/>
              <a:ea typeface="Helvetica Neue"/>
              <a:cs typeface="Helvetica Neue"/>
              <a:sym typeface="Helvetica Neue"/>
            </a:endParaRPr>
          </a:p>
          <a:p>
            <a:pPr indent="-336550" lvl="0" marL="514350" marR="0" rtl="0" algn="ctr">
              <a:spcBef>
                <a:spcPts val="0"/>
              </a:spcBef>
              <a:spcAft>
                <a:spcPts val="0"/>
              </a:spcAft>
              <a:buClr>
                <a:schemeClr val="dk1"/>
              </a:buClr>
              <a:buSzPts val="2800"/>
              <a:buFont typeface="Calibri"/>
              <a:buNone/>
            </a:pPr>
            <a:r>
              <a:t/>
            </a:r>
            <a:endParaRPr b="1" sz="2800">
              <a:solidFill>
                <a:srgbClr val="222222"/>
              </a:solidFill>
              <a:latin typeface="Helvetica Neue"/>
              <a:ea typeface="Helvetica Neue"/>
              <a:cs typeface="Helvetica Neue"/>
              <a:sym typeface="Helvetica Neue"/>
            </a:endParaRPr>
          </a:p>
          <a:p>
            <a:pPr indent="-336550" lvl="0" marL="514350" marR="0" rtl="0" algn="ctr">
              <a:spcBef>
                <a:spcPts val="0"/>
              </a:spcBef>
              <a:spcAft>
                <a:spcPts val="0"/>
              </a:spcAft>
              <a:buClr>
                <a:schemeClr val="dk1"/>
              </a:buClr>
              <a:buSzPts val="2800"/>
              <a:buFont typeface="Calibri"/>
              <a:buNone/>
            </a:pPr>
            <a:r>
              <a:t/>
            </a:r>
            <a:endParaRPr b="1" sz="2800">
              <a:solidFill>
                <a:srgbClr val="222222"/>
              </a:solidFill>
              <a:latin typeface="Helvetica Neue"/>
              <a:ea typeface="Helvetica Neue"/>
              <a:cs typeface="Helvetica Neue"/>
              <a:sym typeface="Helvetica Neue"/>
            </a:endParaRPr>
          </a:p>
          <a:p>
            <a:pPr indent="0" lvl="0" marL="0" marR="0" rtl="0" algn="ctr">
              <a:spcBef>
                <a:spcPts val="0"/>
              </a:spcBef>
              <a:spcAft>
                <a:spcPts val="0"/>
              </a:spcAft>
              <a:buNone/>
            </a:pPr>
            <a:r>
              <a:t/>
            </a:r>
            <a:endParaRPr b="1" sz="2800">
              <a:solidFill>
                <a:srgbClr val="222222"/>
              </a:solidFill>
              <a:latin typeface="Helvetica Neue"/>
              <a:ea typeface="Helvetica Neue"/>
              <a:cs typeface="Helvetica Neue"/>
              <a:sym typeface="Helvetica Neue"/>
            </a:endParaRPr>
          </a:p>
          <a:p>
            <a:pPr indent="-336550" lvl="0" marL="514350" marR="0" rtl="0" algn="ctr">
              <a:spcBef>
                <a:spcPts val="0"/>
              </a:spcBef>
              <a:spcAft>
                <a:spcPts val="0"/>
              </a:spcAft>
              <a:buClr>
                <a:schemeClr val="dk1"/>
              </a:buClr>
              <a:buSzPts val="2800"/>
              <a:buFont typeface="Calibri"/>
              <a:buNone/>
            </a:pPr>
            <a:r>
              <a:t/>
            </a:r>
            <a:endParaRPr b="1" sz="2800">
              <a:solidFill>
                <a:srgbClr val="222222"/>
              </a:solidFill>
              <a:latin typeface="Helvetica Neue"/>
              <a:ea typeface="Helvetica Neue"/>
              <a:cs typeface="Helvetica Neue"/>
              <a:sym typeface="Helvetica Neue"/>
            </a:endParaRPr>
          </a:p>
          <a:p>
            <a:pPr indent="-336550" lvl="0" marL="514350" marR="0" rtl="0" algn="ctr">
              <a:spcBef>
                <a:spcPts val="0"/>
              </a:spcBef>
              <a:spcAft>
                <a:spcPts val="0"/>
              </a:spcAft>
              <a:buClr>
                <a:schemeClr val="dk1"/>
              </a:buClr>
              <a:buSzPts val="2800"/>
              <a:buFont typeface="Calibri"/>
              <a:buNone/>
            </a:pPr>
            <a:r>
              <a:t/>
            </a:r>
            <a:endParaRPr b="1" sz="2800">
              <a:solidFill>
                <a:srgbClr val="222222"/>
              </a:solidFill>
              <a:latin typeface="Helvetica Neue"/>
              <a:ea typeface="Helvetica Neue"/>
              <a:cs typeface="Helvetica Neue"/>
              <a:sym typeface="Helvetica Neue"/>
            </a:endParaRPr>
          </a:p>
          <a:p>
            <a:pPr indent="0" lvl="0" marL="0" marR="0" rtl="0" algn="ctr">
              <a:spcBef>
                <a:spcPts val="0"/>
              </a:spcBef>
              <a:spcAft>
                <a:spcPts val="0"/>
              </a:spcAft>
              <a:buNone/>
            </a:pPr>
            <a:r>
              <a:t/>
            </a:r>
            <a:endParaRPr b="1" sz="2800">
              <a:solidFill>
                <a:srgbClr val="222222"/>
              </a:solidFill>
              <a:latin typeface="Helvetica Neue"/>
              <a:ea typeface="Helvetica Neue"/>
              <a:cs typeface="Helvetica Neue"/>
              <a:sym typeface="Helvetica Neue"/>
            </a:endParaRPr>
          </a:p>
          <a:p>
            <a:pPr indent="0" lvl="0" marL="0" marR="0" rtl="0" algn="l">
              <a:spcBef>
                <a:spcPts val="0"/>
              </a:spcBef>
              <a:spcAft>
                <a:spcPts val="0"/>
              </a:spcAft>
              <a:buNone/>
            </a:pPr>
            <a:r>
              <a:rPr b="0" lang="en-US" sz="2400">
                <a:solidFill>
                  <a:srgbClr val="1F3864"/>
                </a:solidFill>
                <a:latin typeface="Helvetica Neue"/>
                <a:ea typeface="Helvetica Neue"/>
                <a:cs typeface="Helvetica Neue"/>
                <a:sym typeface="Helvetica Neue"/>
              </a:rPr>
              <a:t>With simple linear regression when we have a single input, we can use statistics to estimate the coefficients.</a:t>
            </a:r>
            <a:endParaRPr/>
          </a:p>
          <a:p>
            <a:pPr indent="0" lvl="0" marL="0" marR="0" rtl="0" algn="l">
              <a:spcBef>
                <a:spcPts val="0"/>
              </a:spcBef>
              <a:spcAft>
                <a:spcPts val="0"/>
              </a:spcAft>
              <a:buNone/>
            </a:pPr>
            <a:r>
              <a:rPr b="0" lang="en-US" sz="2400">
                <a:solidFill>
                  <a:srgbClr val="1F3864"/>
                </a:solidFill>
                <a:latin typeface="Helvetica Neue"/>
                <a:ea typeface="Helvetica Neue"/>
                <a:cs typeface="Helvetica Neue"/>
                <a:sym typeface="Helvetica Neue"/>
              </a:rPr>
              <a:t>This requires that you calculate statistical properties from the data such as means, standard deviations, correlations and covariance. All of the data must be available to traverse and calculate statistics.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6"/>
          <p:cNvPicPr preferRelativeResize="0"/>
          <p:nvPr/>
        </p:nvPicPr>
        <p:blipFill rotWithShape="1">
          <a:blip r:embed="rId3">
            <a:alphaModFix/>
          </a:blip>
          <a:srcRect b="0" l="0" r="0" t="0"/>
          <a:stretch/>
        </p:blipFill>
        <p:spPr>
          <a:xfrm>
            <a:off x="1404255" y="1159727"/>
            <a:ext cx="7025370" cy="339798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p:nvPr/>
        </p:nvSpPr>
        <p:spPr>
          <a:xfrm>
            <a:off x="178419" y="200722"/>
            <a:ext cx="1183144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F3864"/>
                </a:solidFill>
                <a:latin typeface="Calibri"/>
                <a:ea typeface="Calibri"/>
                <a:cs typeface="Calibri"/>
                <a:sym typeface="Calibri"/>
              </a:rPr>
              <a:t>Fitting a Slope Let’s try to fit a slope line through all the points such that the error or residual, that is, the distance of line from each point is the best possible minimal.</a:t>
            </a:r>
            <a:endParaRPr sz="2000">
              <a:solidFill>
                <a:srgbClr val="1F3864"/>
              </a:solidFill>
              <a:latin typeface="Calibri"/>
              <a:ea typeface="Calibri"/>
              <a:cs typeface="Calibri"/>
              <a:sym typeface="Calibri"/>
            </a:endParaRPr>
          </a:p>
        </p:txBody>
      </p:sp>
      <p:pic>
        <p:nvPicPr>
          <p:cNvPr id="345" name="Google Shape;345;p47"/>
          <p:cNvPicPr preferRelativeResize="0"/>
          <p:nvPr/>
        </p:nvPicPr>
        <p:blipFill rotWithShape="1">
          <a:blip r:embed="rId3">
            <a:alphaModFix/>
          </a:blip>
          <a:srcRect b="0" l="0" r="0" t="0"/>
          <a:stretch/>
        </p:blipFill>
        <p:spPr>
          <a:xfrm>
            <a:off x="588133" y="1728439"/>
            <a:ext cx="10351330" cy="319598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p:nvPr/>
        </p:nvSpPr>
        <p:spPr>
          <a:xfrm>
            <a:off x="178420" y="156117"/>
            <a:ext cx="1174223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The error could be positive or negative based on its location from the slope, because of which if we take a simple sum of all the errors, it will be zero. So we should square the error to get rid of negativity and then sum the squared error. Hence, the slope is also referred to as least squares line</a:t>
            </a:r>
            <a:endParaRPr sz="2000">
              <a:solidFill>
                <a:schemeClr val="dk1"/>
              </a:solidFill>
              <a:latin typeface="Calibri"/>
              <a:ea typeface="Calibri"/>
              <a:cs typeface="Calibri"/>
              <a:sym typeface="Calibri"/>
            </a:endParaRPr>
          </a:p>
        </p:txBody>
      </p:sp>
      <p:sp>
        <p:nvSpPr>
          <p:cNvPr id="351" name="Google Shape;351;p48"/>
          <p:cNvSpPr/>
          <p:nvPr/>
        </p:nvSpPr>
        <p:spPr>
          <a:xfrm>
            <a:off x="747132" y="1739591"/>
            <a:ext cx="1117352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The slope equation is given by Y = mX + c, where Y is the predicted value for a given x value.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m is the change in y, divided by change in x, that is, m is the slope of the line for the x variable and it indicates the steepness at which it increases with every unit increase in x variable value.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c is the intercept that indicates the location or point on the axis where it intersects, in the case of Figure 3-5 it is 52. Intercept is a constant that represents the variability in Y that is not explained by the X. It is the value of Y when X is zero</a:t>
            </a:r>
            <a:endParaRPr sz="20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9"/>
          <p:cNvSpPr/>
          <p:nvPr/>
        </p:nvSpPr>
        <p:spPr>
          <a:xfrm>
            <a:off x="309282" y="376518"/>
            <a:ext cx="1140310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If we had multiple input attributes (e.g. x1, x2, x3, etc.) This would be called multiple linear regression. The procedure for linear regression is different and simpler than that for multiple linear regression, so it is a good place to start.</a:t>
            </a:r>
            <a:endParaRPr/>
          </a:p>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In this section we are going to create a simple linear regression model from our training data, then make predictions for our training data to get an idea of how well the model learned the relationship in the data.</a:t>
            </a:r>
            <a:endParaRPr/>
          </a:p>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With </a:t>
            </a:r>
            <a:r>
              <a:rPr b="0" lang="en-US" sz="1800" u="none" strike="noStrike">
                <a:solidFill>
                  <a:srgbClr val="1F3864"/>
                </a:solidFill>
                <a:latin typeface="Helvetica Neue"/>
                <a:ea typeface="Helvetica Neue"/>
                <a:cs typeface="Helvetica Neue"/>
                <a:sym typeface="Helvetica Neue"/>
              </a:rPr>
              <a:t>simple linear regression</a:t>
            </a:r>
            <a:r>
              <a:rPr lang="en-US" sz="1800">
                <a:solidFill>
                  <a:srgbClr val="1F3864"/>
                </a:solidFill>
                <a:latin typeface="Helvetica Neue"/>
                <a:ea typeface="Helvetica Neue"/>
                <a:cs typeface="Helvetica Neue"/>
                <a:sym typeface="Helvetica Neue"/>
              </a:rPr>
              <a:t> </a:t>
            </a:r>
            <a:r>
              <a:rPr b="0" lang="en-US" sz="1800">
                <a:solidFill>
                  <a:srgbClr val="1F3864"/>
                </a:solidFill>
                <a:latin typeface="Helvetica Neue"/>
                <a:ea typeface="Helvetica Neue"/>
                <a:cs typeface="Helvetica Neue"/>
                <a:sym typeface="Helvetica Neue"/>
              </a:rPr>
              <a:t>we want to model our data as follows:</a:t>
            </a:r>
            <a:endParaRPr/>
          </a:p>
          <a:p>
            <a:pPr indent="0" lvl="0" marL="0" marR="0" rtl="0" algn="ctr">
              <a:spcBef>
                <a:spcPts val="0"/>
              </a:spcBef>
              <a:spcAft>
                <a:spcPts val="0"/>
              </a:spcAft>
              <a:buNone/>
            </a:pPr>
            <a:r>
              <a:rPr b="0" lang="en-US" sz="1800">
                <a:solidFill>
                  <a:srgbClr val="1F3864"/>
                </a:solidFill>
                <a:latin typeface="Helvetica Neue"/>
                <a:ea typeface="Helvetica Neue"/>
                <a:cs typeface="Helvetica Neue"/>
                <a:sym typeface="Helvetica Neue"/>
              </a:rPr>
              <a:t>y = B0 + B1 * x</a:t>
            </a:r>
            <a:endParaRPr/>
          </a:p>
        </p:txBody>
      </p:sp>
      <p:sp>
        <p:nvSpPr>
          <p:cNvPr id="357" name="Google Shape;357;p49"/>
          <p:cNvSpPr/>
          <p:nvPr/>
        </p:nvSpPr>
        <p:spPr>
          <a:xfrm>
            <a:off x="309282" y="3939987"/>
            <a:ext cx="1157791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This is a line where y is the output variable we want to predict, x is the input variable we know and B0 and B1 are coefficients that we need to estimate that move the line around.</a:t>
            </a:r>
            <a:endParaRPr/>
          </a:p>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Technically, B0 is called the intercept because it determines where the line intercepts the y-axis. In machine learning we can call this the bias, because it is added to offset all predictions that we make. The B1 term is called the slope because it defines the slope of the line or how x translates into a y value before we add our bias.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5"/>
          <p:cNvPicPr preferRelativeResize="0"/>
          <p:nvPr/>
        </p:nvPicPr>
        <p:blipFill rotWithShape="1">
          <a:blip r:embed="rId3">
            <a:alphaModFix/>
          </a:blip>
          <a:srcRect b="0" l="0" r="0" t="0"/>
          <a:stretch/>
        </p:blipFill>
        <p:spPr>
          <a:xfrm>
            <a:off x="1694329" y="682481"/>
            <a:ext cx="8579223" cy="441731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p:nvPr/>
        </p:nvSpPr>
        <p:spPr>
          <a:xfrm>
            <a:off x="363071" y="591671"/>
            <a:ext cx="11927541" cy="56938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800">
                <a:solidFill>
                  <a:srgbClr val="1F3864"/>
                </a:solidFill>
                <a:latin typeface="Helvetica Neue"/>
                <a:ea typeface="Helvetica Neue"/>
                <a:cs typeface="Helvetica Neue"/>
                <a:sym typeface="Helvetica Neue"/>
              </a:rPr>
              <a:t>The goal is to find the best estimates for the coefficients to minimize the errors in predicting y from x.</a:t>
            </a:r>
            <a:endParaRPr/>
          </a:p>
          <a:p>
            <a:pPr indent="0" lvl="0" marL="0" marR="0" rtl="0" algn="l">
              <a:spcBef>
                <a:spcPts val="0"/>
              </a:spcBef>
              <a:spcAft>
                <a:spcPts val="0"/>
              </a:spcAft>
              <a:buNone/>
            </a:pPr>
            <a:r>
              <a:rPr b="0" lang="en-US" sz="2800">
                <a:solidFill>
                  <a:srgbClr val="1F3864"/>
                </a:solidFill>
                <a:latin typeface="Helvetica Neue"/>
                <a:ea typeface="Helvetica Neue"/>
                <a:cs typeface="Helvetica Neue"/>
                <a:sym typeface="Helvetica Neue"/>
              </a:rPr>
              <a:t>Simple regression is great, because rather than having to search for values by trial and error or calculate them analytically using more advanced linear algebra, we can estimate them directly from our data.</a:t>
            </a:r>
            <a:endParaRPr/>
          </a:p>
          <a:p>
            <a:pPr indent="0" lvl="0" marL="0" marR="0" rtl="0" algn="l">
              <a:spcBef>
                <a:spcPts val="0"/>
              </a:spcBef>
              <a:spcAft>
                <a:spcPts val="0"/>
              </a:spcAft>
              <a:buNone/>
            </a:pPr>
            <a:r>
              <a:rPr b="0" lang="en-US" sz="2800">
                <a:solidFill>
                  <a:srgbClr val="1F3864"/>
                </a:solidFill>
                <a:latin typeface="Helvetica Neue"/>
                <a:ea typeface="Helvetica Neue"/>
                <a:cs typeface="Helvetica Neue"/>
                <a:sym typeface="Helvetica Neue"/>
              </a:rPr>
              <a:t>We can start off by estimating the value for B1 as:</a:t>
            </a:r>
            <a:endParaRPr/>
          </a:p>
          <a:p>
            <a:pPr indent="0" lvl="0" marL="0" marR="0" rtl="0" algn="ctr">
              <a:spcBef>
                <a:spcPts val="0"/>
              </a:spcBef>
              <a:spcAft>
                <a:spcPts val="0"/>
              </a:spcAft>
              <a:buNone/>
            </a:pPr>
            <a:r>
              <a:rPr b="0" lang="en-US" sz="2800">
                <a:solidFill>
                  <a:srgbClr val="1F3864"/>
                </a:solidFill>
                <a:latin typeface="Helvetica Neue"/>
                <a:ea typeface="Helvetica Neue"/>
                <a:cs typeface="Helvetica Neue"/>
                <a:sym typeface="Helvetica Neue"/>
              </a:rPr>
              <a:t>B1 = sum((xi-mean(x)) * (yi-mean(y))) / sum((xi – mean(x))^2)</a:t>
            </a:r>
            <a:endParaRPr/>
          </a:p>
          <a:p>
            <a:pPr indent="0" lvl="0" marL="0" marR="0" rtl="0" algn="l">
              <a:spcBef>
                <a:spcPts val="0"/>
              </a:spcBef>
              <a:spcAft>
                <a:spcPts val="0"/>
              </a:spcAft>
              <a:buNone/>
            </a:pPr>
            <a:r>
              <a:rPr b="0" lang="en-US" sz="2800">
                <a:solidFill>
                  <a:srgbClr val="1F3864"/>
                </a:solidFill>
                <a:latin typeface="Helvetica Neue"/>
                <a:ea typeface="Helvetica Neue"/>
                <a:cs typeface="Helvetica Neue"/>
                <a:sym typeface="Helvetica Neue"/>
              </a:rPr>
              <a:t>Where mean() is the average value for the variable in our dataset. The xi and yi refer to the fact that we need to repeat these calculations across all values in our dataset and i refers to the i’th value of x or y.</a:t>
            </a:r>
            <a:endParaRPr/>
          </a:p>
          <a:p>
            <a:pPr indent="0" lvl="0" marL="0" marR="0" rtl="0" algn="l">
              <a:spcBef>
                <a:spcPts val="0"/>
              </a:spcBef>
              <a:spcAft>
                <a:spcPts val="0"/>
              </a:spcAft>
              <a:buNone/>
            </a:pPr>
            <a:r>
              <a:rPr b="0" lang="en-US" sz="2800">
                <a:solidFill>
                  <a:srgbClr val="1F3864"/>
                </a:solidFill>
                <a:latin typeface="Helvetica Neue"/>
                <a:ea typeface="Helvetica Neue"/>
                <a:cs typeface="Helvetica Neue"/>
                <a:sym typeface="Helvetica Neue"/>
              </a:rPr>
              <a:t>We can calculate B0 using B1 and some statistics from our dataset, as follows:</a:t>
            </a:r>
            <a:endParaRPr/>
          </a:p>
          <a:p>
            <a:pPr indent="0" lvl="0" marL="0" marR="0" rtl="0" algn="ctr">
              <a:spcBef>
                <a:spcPts val="0"/>
              </a:spcBef>
              <a:spcAft>
                <a:spcPts val="0"/>
              </a:spcAft>
              <a:buNone/>
            </a:pPr>
            <a:r>
              <a:rPr b="0" lang="en-US" sz="2800">
                <a:solidFill>
                  <a:srgbClr val="1F3864"/>
                </a:solidFill>
                <a:latin typeface="Helvetica Neue"/>
                <a:ea typeface="Helvetica Neue"/>
                <a:cs typeface="Helvetica Neue"/>
                <a:sym typeface="Helvetica Neue"/>
              </a:rPr>
              <a:t>B0 = mean(y) – B1 * mean(x)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p:nvPr/>
        </p:nvSpPr>
        <p:spPr>
          <a:xfrm>
            <a:off x="215153" y="457200"/>
            <a:ext cx="8928847"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22222"/>
                </a:solidFill>
                <a:latin typeface="Helvetica Neue"/>
                <a:ea typeface="Helvetica Neue"/>
                <a:cs typeface="Helvetica Neue"/>
                <a:sym typeface="Helvetica Neue"/>
              </a:rPr>
              <a:t>Estimating The Slope (B1)</a:t>
            </a:r>
            <a:endParaRPr/>
          </a:p>
          <a:p>
            <a:pPr indent="0" lvl="0" marL="0" marR="0" rtl="0" algn="l">
              <a:spcBef>
                <a:spcPts val="0"/>
              </a:spcBef>
              <a:spcAft>
                <a:spcPts val="0"/>
              </a:spcAft>
              <a:buNone/>
            </a:pPr>
            <a:r>
              <a:rPr b="0" lang="en-US" sz="1800">
                <a:solidFill>
                  <a:srgbClr val="555555"/>
                </a:solidFill>
                <a:latin typeface="Helvetica Neue"/>
                <a:ea typeface="Helvetica Neue"/>
                <a:cs typeface="Helvetica Neue"/>
                <a:sym typeface="Helvetica Neue"/>
              </a:rPr>
              <a:t>Let’s start with the top part of the equation, the numerator.</a:t>
            </a:r>
            <a:endParaRPr/>
          </a:p>
          <a:p>
            <a:pPr indent="0" lvl="0" marL="0" marR="0" rtl="0" algn="l">
              <a:spcBef>
                <a:spcPts val="0"/>
              </a:spcBef>
              <a:spcAft>
                <a:spcPts val="0"/>
              </a:spcAft>
              <a:buNone/>
            </a:pPr>
            <a:r>
              <a:rPr b="0" lang="en-US" sz="1800">
                <a:solidFill>
                  <a:srgbClr val="555555"/>
                </a:solidFill>
                <a:latin typeface="Helvetica Neue"/>
                <a:ea typeface="Helvetica Neue"/>
                <a:cs typeface="Helvetica Neue"/>
                <a:sym typeface="Helvetica Neue"/>
              </a:rPr>
              <a:t>First we need to calculate the mean value of x and y. The mean is calculated as:</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1/n * sum(x)</a:t>
            </a:r>
            <a:endParaRPr/>
          </a:p>
          <a:p>
            <a:pPr indent="0" lvl="0" marL="0" marR="0" rtl="0" algn="l">
              <a:spcBef>
                <a:spcPts val="0"/>
              </a:spcBef>
              <a:spcAft>
                <a:spcPts val="0"/>
              </a:spcAft>
              <a:buNone/>
            </a:pPr>
            <a:r>
              <a:rPr b="0" lang="en-US" sz="1800">
                <a:solidFill>
                  <a:srgbClr val="555555"/>
                </a:solidFill>
                <a:latin typeface="Helvetica Neue"/>
                <a:ea typeface="Helvetica Neue"/>
                <a:cs typeface="Helvetica Neue"/>
                <a:sym typeface="Helvetica Neue"/>
              </a:rPr>
              <a:t>Where n is the number of values (5 in this case). You can use the AVERAGE() function in your spreadsheet. Let’s calculate the mean value of our x and y variables:</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mean(x) = 3</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mean(y) = 2.8</a:t>
            </a:r>
            <a:endParaRPr/>
          </a:p>
          <a:p>
            <a:pPr indent="0" lvl="0" marL="0" marR="0" rtl="0" algn="l">
              <a:spcBef>
                <a:spcPts val="0"/>
              </a:spcBef>
              <a:spcAft>
                <a:spcPts val="0"/>
              </a:spcAft>
              <a:buNone/>
            </a:pPr>
            <a:r>
              <a:rPr b="0" lang="en-US" sz="1800">
                <a:solidFill>
                  <a:srgbClr val="555555"/>
                </a:solidFill>
                <a:latin typeface="Helvetica Neue"/>
                <a:ea typeface="Helvetica Neue"/>
                <a:cs typeface="Helvetica Neue"/>
                <a:sym typeface="Helvetica Neue"/>
              </a:rPr>
              <a:t>Now we need to calculate the error of each variable from the mean. Let’s do this with x first:</a:t>
            </a:r>
            <a:endParaRPr/>
          </a:p>
        </p:txBody>
      </p:sp>
      <p:sp>
        <p:nvSpPr>
          <p:cNvPr id="368" name="Google Shape;368;p51"/>
          <p:cNvSpPr/>
          <p:nvPr/>
        </p:nvSpPr>
        <p:spPr>
          <a:xfrm flipH="1">
            <a:off x="591671" y="4306162"/>
            <a:ext cx="8552329"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	mean(x)	x - mean(x)</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3	-2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3	-1</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	3	1</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3	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	3	2</a:t>
            </a: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2"/>
          <p:cNvSpPr/>
          <p:nvPr/>
        </p:nvSpPr>
        <p:spPr>
          <a:xfrm>
            <a:off x="268941" y="457200"/>
            <a:ext cx="8875059"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	mean(y)	y - mean(y)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2.8	-1.8</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2.8	0.2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2.8	0.2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2.8	-0.8</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	2.8	2.2</a:t>
            </a:r>
            <a:endParaRPr sz="1800">
              <a:solidFill>
                <a:schemeClr val="dk1"/>
              </a:solidFill>
              <a:latin typeface="Calibri"/>
              <a:ea typeface="Calibri"/>
              <a:cs typeface="Calibri"/>
              <a:sym typeface="Calibri"/>
            </a:endParaRPr>
          </a:p>
        </p:txBody>
      </p:sp>
      <p:sp>
        <p:nvSpPr>
          <p:cNvPr id="374" name="Google Shape;374;p52"/>
          <p:cNvSpPr/>
          <p:nvPr/>
        </p:nvSpPr>
        <p:spPr>
          <a:xfrm>
            <a:off x="363071" y="2635623"/>
            <a:ext cx="8780929"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 - mean(x)	y - mean(y)	                   Multiplication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-1.8	                                             3.6</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0.2	                                             -0.2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0.2	                                             0.2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0	                      -0.8	                                                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2.2	                                               4.4</a:t>
            </a:r>
            <a:endParaRPr/>
          </a:p>
        </p:txBody>
      </p:sp>
      <p:sp>
        <p:nvSpPr>
          <p:cNvPr id="375" name="Google Shape;375;p52"/>
          <p:cNvSpPr/>
          <p:nvPr/>
        </p:nvSpPr>
        <p:spPr>
          <a:xfrm flipH="1">
            <a:off x="363071" y="4306162"/>
            <a:ext cx="8780929"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 - mean(x)	squared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4</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1</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1</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0	                         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4</a:t>
            </a:r>
            <a:endParaRPr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p:nvPr/>
        </p:nvSpPr>
        <p:spPr>
          <a:xfrm>
            <a:off x="282388" y="430306"/>
            <a:ext cx="886161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rgbClr val="555555"/>
                </a:solidFill>
                <a:latin typeface="Helvetica Neue"/>
                <a:ea typeface="Helvetica Neue"/>
                <a:cs typeface="Helvetica Neue"/>
                <a:sym typeface="Helvetica Neue"/>
              </a:rPr>
              <a:t>Now we can calculate the value of our slope.</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B1 = 8 / 10</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B1 = 0.8</a:t>
            </a:r>
            <a:endParaRPr/>
          </a:p>
        </p:txBody>
      </p:sp>
      <p:sp>
        <p:nvSpPr>
          <p:cNvPr id="381" name="Google Shape;381;p53"/>
          <p:cNvSpPr/>
          <p:nvPr/>
        </p:nvSpPr>
        <p:spPr>
          <a:xfrm>
            <a:off x="282387" y="1721224"/>
            <a:ext cx="11618259"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22222"/>
                </a:solidFill>
                <a:latin typeface="Helvetica Neue"/>
                <a:ea typeface="Helvetica Neue"/>
                <a:cs typeface="Helvetica Neue"/>
                <a:sym typeface="Helvetica Neue"/>
              </a:rPr>
              <a:t>Estimating The Intercept (B0)</a:t>
            </a:r>
            <a:endParaRPr/>
          </a:p>
          <a:p>
            <a:pPr indent="0" lvl="0" marL="0" marR="0" rtl="0" algn="l">
              <a:spcBef>
                <a:spcPts val="0"/>
              </a:spcBef>
              <a:spcAft>
                <a:spcPts val="0"/>
              </a:spcAft>
              <a:buNone/>
            </a:pPr>
            <a:r>
              <a:rPr b="0" lang="en-US" sz="1800">
                <a:solidFill>
                  <a:srgbClr val="555555"/>
                </a:solidFill>
                <a:latin typeface="Helvetica Neue"/>
                <a:ea typeface="Helvetica Neue"/>
                <a:cs typeface="Helvetica Neue"/>
                <a:sym typeface="Helvetica Neue"/>
              </a:rPr>
              <a:t>This is much easier as we already know the values of all of the terms involved.</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B0 = mean(y) – B1 * mean(x)</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or</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B0 = 2.8 – 0.8 * 3</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or</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B0 = 0.4</a:t>
            </a:r>
            <a:endParaRPr/>
          </a:p>
        </p:txBody>
      </p:sp>
      <p:sp>
        <p:nvSpPr>
          <p:cNvPr id="382" name="Google Shape;382;p53"/>
          <p:cNvSpPr/>
          <p:nvPr/>
        </p:nvSpPr>
        <p:spPr>
          <a:xfrm flipH="1">
            <a:off x="282387" y="4583162"/>
            <a:ext cx="886161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22222"/>
                </a:solidFill>
                <a:latin typeface="Helvetica Neue"/>
                <a:ea typeface="Helvetica Neue"/>
                <a:cs typeface="Helvetica Neue"/>
                <a:sym typeface="Helvetica Neue"/>
              </a:rPr>
              <a:t>Making Predictions</a:t>
            </a:r>
            <a:endParaRPr/>
          </a:p>
          <a:p>
            <a:pPr indent="0" lvl="0" marL="0" marR="0" rtl="0" algn="l">
              <a:spcBef>
                <a:spcPts val="0"/>
              </a:spcBef>
              <a:spcAft>
                <a:spcPts val="0"/>
              </a:spcAft>
              <a:buNone/>
            </a:pPr>
            <a:r>
              <a:rPr b="0" lang="en-US" sz="1800">
                <a:solidFill>
                  <a:srgbClr val="555555"/>
                </a:solidFill>
                <a:latin typeface="Helvetica Neue"/>
                <a:ea typeface="Helvetica Neue"/>
                <a:cs typeface="Helvetica Neue"/>
                <a:sym typeface="Helvetica Neue"/>
              </a:rPr>
              <a:t>We now have the coefficients for our simple linear regression equation.</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y = B0 + B1 * x</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or</a:t>
            </a:r>
            <a:endParaRPr/>
          </a:p>
          <a:p>
            <a:pPr indent="0" lvl="0" marL="0" marR="0" rtl="0" algn="ctr">
              <a:spcBef>
                <a:spcPts val="0"/>
              </a:spcBef>
              <a:spcAft>
                <a:spcPts val="0"/>
              </a:spcAft>
              <a:buNone/>
            </a:pPr>
            <a:r>
              <a:rPr b="0" lang="en-US" sz="1800">
                <a:solidFill>
                  <a:srgbClr val="555555"/>
                </a:solidFill>
                <a:latin typeface="Helvetica Neue"/>
                <a:ea typeface="Helvetica Neue"/>
                <a:cs typeface="Helvetica Neue"/>
                <a:sym typeface="Helvetica Neue"/>
              </a:rPr>
              <a:t>y = 0.4 + 0.8 * x</a:t>
            </a:r>
            <a:endParaRPr/>
          </a:p>
          <a:p>
            <a:pPr indent="0" lvl="0" marL="0" marR="0" rtl="0" algn="l">
              <a:spcBef>
                <a:spcPts val="0"/>
              </a:spcBef>
              <a:spcAft>
                <a:spcPts val="0"/>
              </a:spcAft>
              <a:buNone/>
            </a:pPr>
            <a:r>
              <a:rPr b="0" lang="en-US" sz="1800">
                <a:solidFill>
                  <a:srgbClr val="555555"/>
                </a:solidFill>
                <a:latin typeface="Helvetica Neue"/>
                <a:ea typeface="Helvetica Neue"/>
                <a:cs typeface="Helvetica Neue"/>
                <a:sym typeface="Helvetica Neue"/>
              </a:rPr>
              <a:t>Let’s try out the model by making predictions for our training data.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p:nvPr/>
        </p:nvSpPr>
        <p:spPr>
          <a:xfrm>
            <a:off x="295835" y="322729"/>
            <a:ext cx="884816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x	y	predicted 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1	1.2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3	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	3	3.6</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2	2.8</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	5	4.4</a:t>
            </a:r>
            <a:endParaRPr sz="1800">
              <a:solidFill>
                <a:schemeClr val="dk1"/>
              </a:solidFill>
              <a:latin typeface="Calibri"/>
              <a:ea typeface="Calibri"/>
              <a:cs typeface="Calibri"/>
              <a:sym typeface="Calibri"/>
            </a:endParaRPr>
          </a:p>
        </p:txBody>
      </p:sp>
      <p:sp>
        <p:nvSpPr>
          <p:cNvPr id="388" name="Google Shape;388;p54"/>
          <p:cNvSpPr/>
          <p:nvPr/>
        </p:nvSpPr>
        <p:spPr>
          <a:xfrm>
            <a:off x="295835" y="2528047"/>
            <a:ext cx="11604812"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22222"/>
                </a:solidFill>
                <a:latin typeface="Helvetica Neue"/>
                <a:ea typeface="Helvetica Neue"/>
                <a:cs typeface="Helvetica Neue"/>
                <a:sym typeface="Helvetica Neue"/>
              </a:rPr>
              <a:t>Estimating Error</a:t>
            </a:r>
            <a:endParaRPr/>
          </a:p>
          <a:p>
            <a:pPr indent="0" lvl="0" marL="0" marR="0" rtl="0" algn="l">
              <a:spcBef>
                <a:spcPts val="0"/>
              </a:spcBef>
              <a:spcAft>
                <a:spcPts val="0"/>
              </a:spcAft>
              <a:buNone/>
            </a:pPr>
            <a:r>
              <a:rPr b="0" lang="en-US" sz="2400">
                <a:solidFill>
                  <a:srgbClr val="555555"/>
                </a:solidFill>
                <a:latin typeface="Helvetica Neue"/>
                <a:ea typeface="Helvetica Neue"/>
                <a:cs typeface="Helvetica Neue"/>
                <a:sym typeface="Helvetica Neue"/>
              </a:rPr>
              <a:t>We can calculate a error for our predictions called the </a:t>
            </a:r>
            <a:r>
              <a:rPr b="0" lang="en-US" sz="2400" u="none" strike="noStrike">
                <a:solidFill>
                  <a:srgbClr val="428BCA"/>
                </a:solidFill>
                <a:latin typeface="Helvetica Neue"/>
                <a:ea typeface="Helvetica Neue"/>
                <a:cs typeface="Helvetica Neue"/>
                <a:sym typeface="Helvetica Neue"/>
              </a:rPr>
              <a:t>Root Mean Squared Error</a:t>
            </a:r>
            <a:r>
              <a:rPr lang="en-US" sz="2400">
                <a:solidFill>
                  <a:srgbClr val="555555"/>
                </a:solidFill>
                <a:latin typeface="Helvetica Neue"/>
                <a:ea typeface="Helvetica Neue"/>
                <a:cs typeface="Helvetica Neue"/>
                <a:sym typeface="Helvetica Neue"/>
              </a:rPr>
              <a:t> </a:t>
            </a:r>
            <a:r>
              <a:rPr b="0" lang="en-US" sz="2400">
                <a:solidFill>
                  <a:srgbClr val="555555"/>
                </a:solidFill>
                <a:latin typeface="Helvetica Neue"/>
                <a:ea typeface="Helvetica Neue"/>
                <a:cs typeface="Helvetica Neue"/>
                <a:sym typeface="Helvetica Neue"/>
              </a:rPr>
              <a:t>or RMSE.</a:t>
            </a:r>
            <a:endParaRPr/>
          </a:p>
          <a:p>
            <a:pPr indent="0" lvl="0" marL="0" marR="0" rtl="0" algn="ctr">
              <a:spcBef>
                <a:spcPts val="0"/>
              </a:spcBef>
              <a:spcAft>
                <a:spcPts val="0"/>
              </a:spcAft>
              <a:buNone/>
            </a:pPr>
            <a:r>
              <a:rPr b="0" lang="en-US" sz="2400">
                <a:solidFill>
                  <a:srgbClr val="555555"/>
                </a:solidFill>
                <a:latin typeface="Helvetica Neue"/>
                <a:ea typeface="Helvetica Neue"/>
                <a:cs typeface="Helvetica Neue"/>
                <a:sym typeface="Helvetica Neue"/>
              </a:rPr>
              <a:t>RMSE = sqrt( sum( (pi – yi)^2 )/n )</a:t>
            </a:r>
            <a:endParaRPr/>
          </a:p>
          <a:p>
            <a:pPr indent="0" lvl="0" marL="0" marR="0" rtl="0" algn="l">
              <a:spcBef>
                <a:spcPts val="0"/>
              </a:spcBef>
              <a:spcAft>
                <a:spcPts val="0"/>
              </a:spcAft>
              <a:buNone/>
            </a:pPr>
            <a:r>
              <a:rPr b="0" lang="en-US" sz="2400">
                <a:solidFill>
                  <a:srgbClr val="555555"/>
                </a:solidFill>
                <a:latin typeface="Helvetica Neue"/>
                <a:ea typeface="Helvetica Neue"/>
                <a:cs typeface="Helvetica Neue"/>
                <a:sym typeface="Helvetica Neue"/>
              </a:rPr>
              <a:t>Where sqrt() is the square root function, p is the predicted value and y is the actual value, i is the index for a specific instance, n is the number of predictions, because we must calculate the error across all predicted values.</a:t>
            </a:r>
            <a:endParaRPr/>
          </a:p>
          <a:p>
            <a:pPr indent="0" lvl="0" marL="0" marR="0" rtl="0" algn="l">
              <a:spcBef>
                <a:spcPts val="0"/>
              </a:spcBef>
              <a:spcAft>
                <a:spcPts val="0"/>
              </a:spcAft>
              <a:buNone/>
            </a:pPr>
            <a:r>
              <a:rPr b="0" lang="en-US" sz="2400">
                <a:solidFill>
                  <a:srgbClr val="555555"/>
                </a:solidFill>
                <a:latin typeface="Helvetica Neue"/>
                <a:ea typeface="Helvetica Neue"/>
                <a:cs typeface="Helvetica Neue"/>
                <a:sym typeface="Helvetica Neue"/>
              </a:rPr>
              <a:t>First we must calculate the difference between each model prediction and the actual y values.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5"/>
          <p:cNvSpPr/>
          <p:nvPr/>
        </p:nvSpPr>
        <p:spPr>
          <a:xfrm>
            <a:off x="349624" y="336176"/>
            <a:ext cx="879437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pred-y	y	error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1.2	1	0.2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3	-1</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3.6	3	0.6</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2.8	2	0.8</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4.4	5	-0.6</a:t>
            </a:r>
            <a:endParaRPr sz="1800">
              <a:solidFill>
                <a:schemeClr val="dk1"/>
              </a:solidFill>
              <a:latin typeface="Calibri"/>
              <a:ea typeface="Calibri"/>
              <a:cs typeface="Calibri"/>
              <a:sym typeface="Calibri"/>
            </a:endParaRPr>
          </a:p>
        </p:txBody>
      </p:sp>
      <p:sp>
        <p:nvSpPr>
          <p:cNvPr id="394" name="Google Shape;394;p55"/>
          <p:cNvSpPr/>
          <p:nvPr/>
        </p:nvSpPr>
        <p:spPr>
          <a:xfrm>
            <a:off x="121024" y="2447365"/>
            <a:ext cx="902297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error	squared error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0.2	0.04</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	1</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0.6	0.36</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0.8	0.64</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-0.6	0.36</a:t>
            </a:r>
            <a:endParaRPr sz="1800">
              <a:solidFill>
                <a:schemeClr val="dk1"/>
              </a:solidFill>
              <a:latin typeface="Calibri"/>
              <a:ea typeface="Calibri"/>
              <a:cs typeface="Calibri"/>
              <a:sym typeface="Calibri"/>
            </a:endParaRPr>
          </a:p>
        </p:txBody>
      </p:sp>
      <p:sp>
        <p:nvSpPr>
          <p:cNvPr id="395" name="Google Shape;395;p55"/>
          <p:cNvSpPr/>
          <p:nvPr/>
        </p:nvSpPr>
        <p:spPr>
          <a:xfrm>
            <a:off x="3025588" y="2218765"/>
            <a:ext cx="890195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rgbClr val="548135"/>
                </a:solidFill>
                <a:latin typeface="Helvetica Neue"/>
                <a:ea typeface="Helvetica Neue"/>
                <a:cs typeface="Helvetica Neue"/>
                <a:sym typeface="Helvetica Neue"/>
              </a:rPr>
              <a:t>The sum of these errors is 2.4 units, dividing by n and taking the square root gives us:</a:t>
            </a:r>
            <a:endParaRPr/>
          </a:p>
          <a:p>
            <a:pPr indent="0" lvl="0" marL="0" marR="0" rtl="0" algn="ctr">
              <a:spcBef>
                <a:spcPts val="0"/>
              </a:spcBef>
              <a:spcAft>
                <a:spcPts val="0"/>
              </a:spcAft>
              <a:buNone/>
            </a:pPr>
            <a:r>
              <a:rPr b="0" lang="en-US" sz="1800">
                <a:solidFill>
                  <a:srgbClr val="548135"/>
                </a:solidFill>
                <a:latin typeface="Helvetica Neue"/>
                <a:ea typeface="Helvetica Neue"/>
                <a:cs typeface="Helvetica Neue"/>
                <a:sym typeface="Helvetica Neue"/>
              </a:rPr>
              <a:t>RMSE = 0.692</a:t>
            </a:r>
            <a:endParaRPr/>
          </a:p>
          <a:p>
            <a:pPr indent="0" lvl="0" marL="0" marR="0" rtl="0" algn="l">
              <a:spcBef>
                <a:spcPts val="0"/>
              </a:spcBef>
              <a:spcAft>
                <a:spcPts val="0"/>
              </a:spcAft>
              <a:buNone/>
            </a:pPr>
            <a:r>
              <a:rPr b="0" lang="en-US" sz="1800">
                <a:solidFill>
                  <a:srgbClr val="548135"/>
                </a:solidFill>
                <a:latin typeface="Helvetica Neue"/>
                <a:ea typeface="Helvetica Neue"/>
                <a:cs typeface="Helvetica Neue"/>
                <a:sym typeface="Helvetica Neue"/>
              </a:rPr>
              <a:t>Or, each prediction is on average wrong by about 0.692 units.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6"/>
          <p:cNvSpPr/>
          <p:nvPr/>
        </p:nvSpPr>
        <p:spPr>
          <a:xfrm>
            <a:off x="484093" y="551329"/>
            <a:ext cx="11362765"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Simple linear regression is the simplest form of regression and the most studied. There is a shortcut that you can use to quickly estimate the values for B0 and B1.</a:t>
            </a:r>
            <a:endParaRPr/>
          </a:p>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Really it is a shortcut for calculating B1. The calculation of B1 can be re-written as:</a:t>
            </a:r>
            <a:endParaRPr/>
          </a:p>
          <a:p>
            <a:pPr indent="0" lvl="0" marL="0" marR="0" rtl="0" algn="ctr">
              <a:spcBef>
                <a:spcPts val="0"/>
              </a:spcBef>
              <a:spcAft>
                <a:spcPts val="0"/>
              </a:spcAft>
              <a:buNone/>
            </a:pPr>
            <a:r>
              <a:rPr b="0" lang="en-US" sz="1800">
                <a:solidFill>
                  <a:srgbClr val="1F3864"/>
                </a:solidFill>
                <a:latin typeface="Helvetica Neue"/>
                <a:ea typeface="Helvetica Neue"/>
                <a:cs typeface="Helvetica Neue"/>
                <a:sym typeface="Helvetica Neue"/>
              </a:rPr>
              <a:t>B1 = corr(x, y) * stdev(y) / stdev(x)</a:t>
            </a:r>
            <a:endParaRPr/>
          </a:p>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Where corr(x) is the </a:t>
            </a:r>
            <a:r>
              <a:rPr lang="en-US" sz="1800" u="sng">
                <a:solidFill>
                  <a:srgbClr val="1F3864"/>
                </a:solidFill>
                <a:latin typeface="Helvetica Neue"/>
                <a:ea typeface="Helvetica Neue"/>
                <a:cs typeface="Helvetica Neue"/>
                <a:sym typeface="Helvetica Neue"/>
              </a:rPr>
              <a:t>Correlation</a:t>
            </a:r>
            <a:r>
              <a:rPr b="0" lang="en-US" sz="1800">
                <a:solidFill>
                  <a:srgbClr val="1F3864"/>
                </a:solidFill>
                <a:latin typeface="Helvetica Neue"/>
                <a:ea typeface="Helvetica Neue"/>
                <a:cs typeface="Helvetica Neue"/>
                <a:sym typeface="Helvetica Neue"/>
              </a:rPr>
              <a:t> between x and y an stdev() is the calculation of the standard deviation for a variable.</a:t>
            </a:r>
            <a:endParaRPr/>
          </a:p>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Correlation (also known as</a:t>
            </a:r>
            <a:r>
              <a:rPr b="0" lang="en-US" sz="1800" u="sng">
                <a:solidFill>
                  <a:srgbClr val="1F3864"/>
                </a:solidFill>
                <a:latin typeface="Helvetica Neue"/>
                <a:ea typeface="Helvetica Neue"/>
                <a:cs typeface="Helvetica Neue"/>
                <a:sym typeface="Helvetica Neue"/>
              </a:rPr>
              <a:t> </a:t>
            </a:r>
            <a:r>
              <a:rPr b="0" lang="en-US" sz="1800" u="sng" strike="noStrike">
                <a:solidFill>
                  <a:srgbClr val="1F3864"/>
                </a:solidFill>
                <a:latin typeface="Helvetica Neue"/>
                <a:ea typeface="Helvetica Neue"/>
                <a:cs typeface="Helvetica Neue"/>
                <a:sym typeface="Helvetica Neue"/>
              </a:rPr>
              <a:t>Pearson’s correlation coefficient </a:t>
            </a:r>
            <a:r>
              <a:rPr b="0" lang="en-US" sz="1800">
                <a:solidFill>
                  <a:srgbClr val="1F3864"/>
                </a:solidFill>
                <a:latin typeface="Helvetica Neue"/>
                <a:ea typeface="Helvetica Neue"/>
                <a:cs typeface="Helvetica Neue"/>
                <a:sym typeface="Helvetica Neue"/>
              </a:rPr>
              <a:t>is a measure of how related two variables are in the range of -1 to 1. A value of 1 indicates that the two variables are perfectly positively correlated, they both move in the same direction and a value of -1 indicates that they are perfectly negatively correlated, when one moves the other moves in the other direction.</a:t>
            </a:r>
            <a:endParaRPr/>
          </a:p>
          <a:p>
            <a:pPr indent="0" lvl="0" marL="0" marR="0" rtl="0" algn="l">
              <a:spcBef>
                <a:spcPts val="0"/>
              </a:spcBef>
              <a:spcAft>
                <a:spcPts val="0"/>
              </a:spcAft>
              <a:buNone/>
            </a:pPr>
            <a:r>
              <a:rPr b="0" lang="en-US" sz="1800" u="none" strike="noStrike">
                <a:solidFill>
                  <a:srgbClr val="1F3864"/>
                </a:solidFill>
                <a:latin typeface="Helvetica Neue"/>
                <a:ea typeface="Helvetica Neue"/>
                <a:cs typeface="Helvetica Neue"/>
                <a:sym typeface="Helvetica Neue"/>
              </a:rPr>
              <a:t>Standard deviation</a:t>
            </a:r>
            <a:r>
              <a:rPr lang="en-US" sz="1800">
                <a:solidFill>
                  <a:srgbClr val="1F3864"/>
                </a:solidFill>
                <a:latin typeface="Helvetica Neue"/>
                <a:ea typeface="Helvetica Neue"/>
                <a:cs typeface="Helvetica Neue"/>
                <a:sym typeface="Helvetica Neue"/>
              </a:rPr>
              <a:t> </a:t>
            </a:r>
            <a:r>
              <a:rPr b="0" lang="en-US" sz="1800">
                <a:solidFill>
                  <a:srgbClr val="1F3864"/>
                </a:solidFill>
                <a:latin typeface="Helvetica Neue"/>
                <a:ea typeface="Helvetica Neue"/>
                <a:cs typeface="Helvetica Neue"/>
                <a:sym typeface="Helvetica Neue"/>
              </a:rPr>
              <a:t>is a measure of how much on average the data is spread out from the mean.</a:t>
            </a:r>
            <a:endParaRPr/>
          </a:p>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You can use the function PEARSON() in your spreadsheet to calculate the correlation of x and y as 0.852 (highly correlated) and the function STDEV() to calculate the standard deviation of x as 1.5811 and y as 1.4832.</a:t>
            </a:r>
            <a:endParaRPr/>
          </a:p>
          <a:p>
            <a:pPr indent="0" lvl="0" marL="0" marR="0" rtl="0" algn="l">
              <a:spcBef>
                <a:spcPts val="0"/>
              </a:spcBef>
              <a:spcAft>
                <a:spcPts val="0"/>
              </a:spcAft>
              <a:buNone/>
            </a:pPr>
            <a:r>
              <a:rPr b="0" lang="en-US" sz="1800">
                <a:solidFill>
                  <a:srgbClr val="1F3864"/>
                </a:solidFill>
                <a:latin typeface="Helvetica Neue"/>
                <a:ea typeface="Helvetica Neue"/>
                <a:cs typeface="Helvetica Neue"/>
                <a:sym typeface="Helvetica Neue"/>
              </a:rPr>
              <a:t>Plugging these values in we have:</a:t>
            </a:r>
            <a:endParaRPr/>
          </a:p>
          <a:p>
            <a:pPr indent="0" lvl="0" marL="0" marR="0" rtl="0" algn="ctr">
              <a:spcBef>
                <a:spcPts val="0"/>
              </a:spcBef>
              <a:spcAft>
                <a:spcPts val="0"/>
              </a:spcAft>
              <a:buNone/>
            </a:pPr>
            <a:r>
              <a:rPr b="0" lang="en-US" sz="1800">
                <a:solidFill>
                  <a:srgbClr val="1F3864"/>
                </a:solidFill>
                <a:latin typeface="Helvetica Neue"/>
                <a:ea typeface="Helvetica Neue"/>
                <a:cs typeface="Helvetica Neue"/>
                <a:sym typeface="Helvetica Neue"/>
              </a:rPr>
              <a:t>B1 = 0.852  * 1.4832 / 1.5811</a:t>
            </a:r>
            <a:endParaRPr/>
          </a:p>
          <a:p>
            <a:pPr indent="0" lvl="0" marL="0" marR="0" rtl="0" algn="ctr">
              <a:spcBef>
                <a:spcPts val="0"/>
              </a:spcBef>
              <a:spcAft>
                <a:spcPts val="0"/>
              </a:spcAft>
              <a:buNone/>
            </a:pPr>
            <a:r>
              <a:rPr b="0" lang="en-US" sz="1800">
                <a:solidFill>
                  <a:srgbClr val="1F3864"/>
                </a:solidFill>
                <a:latin typeface="Helvetica Neue"/>
                <a:ea typeface="Helvetica Neue"/>
                <a:cs typeface="Helvetica Neue"/>
                <a:sym typeface="Helvetica Neue"/>
              </a:rPr>
              <a:t>B1 = 0.799</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p:nvPr/>
        </p:nvSpPr>
        <p:spPr>
          <a:xfrm>
            <a:off x="255494" y="605118"/>
            <a:ext cx="11510682" cy="55399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222222"/>
                </a:solidFill>
                <a:latin typeface="Helvetica Neue"/>
                <a:ea typeface="Helvetica Neue"/>
                <a:cs typeface="Helvetica Neue"/>
                <a:sym typeface="Helvetica Neue"/>
              </a:rPr>
              <a:t>2. Ordinary Least Squares</a:t>
            </a:r>
            <a:endParaRPr/>
          </a:p>
          <a:p>
            <a:pPr indent="0" lvl="0" marL="0" marR="0" rtl="0" algn="l">
              <a:spcBef>
                <a:spcPts val="0"/>
              </a:spcBef>
              <a:spcAft>
                <a:spcPts val="0"/>
              </a:spcAft>
              <a:buNone/>
            </a:pPr>
            <a:r>
              <a:t/>
            </a:r>
            <a:endParaRPr b="1" sz="1800">
              <a:solidFill>
                <a:srgbClr val="222222"/>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800">
              <a:solidFill>
                <a:srgbClr val="222222"/>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800">
              <a:solidFill>
                <a:srgbClr val="222222"/>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800">
              <a:solidFill>
                <a:srgbClr val="222222"/>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800">
              <a:solidFill>
                <a:srgbClr val="222222"/>
              </a:solidFill>
              <a:latin typeface="Helvetica Neue"/>
              <a:ea typeface="Helvetica Neue"/>
              <a:cs typeface="Helvetica Neue"/>
              <a:sym typeface="Helvetica Neue"/>
            </a:endParaRPr>
          </a:p>
          <a:p>
            <a:pPr indent="0" lvl="0" marL="0" marR="0" rtl="0" algn="l">
              <a:spcBef>
                <a:spcPts val="0"/>
              </a:spcBef>
              <a:spcAft>
                <a:spcPts val="0"/>
              </a:spcAft>
              <a:buNone/>
            </a:pPr>
            <a:r>
              <a:rPr b="0" lang="en-US" sz="2400">
                <a:solidFill>
                  <a:srgbClr val="1F3864"/>
                </a:solidFill>
                <a:latin typeface="Helvetica Neue"/>
                <a:ea typeface="Helvetica Neue"/>
                <a:cs typeface="Helvetica Neue"/>
                <a:sym typeface="Helvetica Neue"/>
              </a:rPr>
              <a:t>When we have more than one input we can use Ordinary Least Squares to estimate the values of the coefficients.</a:t>
            </a:r>
            <a:endParaRPr/>
          </a:p>
          <a:p>
            <a:pPr indent="0" lvl="0" marL="0" marR="0" rtl="0" algn="l">
              <a:spcBef>
                <a:spcPts val="0"/>
              </a:spcBef>
              <a:spcAft>
                <a:spcPts val="0"/>
              </a:spcAft>
              <a:buNone/>
            </a:pPr>
            <a:r>
              <a:rPr b="0" lang="en-US" sz="2400">
                <a:solidFill>
                  <a:srgbClr val="1F3864"/>
                </a:solidFill>
                <a:latin typeface="Helvetica Neue"/>
                <a:ea typeface="Helvetica Neue"/>
                <a:cs typeface="Helvetica Neue"/>
                <a:sym typeface="Helvetica Neue"/>
              </a:rPr>
              <a:t>The </a:t>
            </a:r>
            <a:r>
              <a:rPr b="0" lang="en-US" sz="2400" u="none" strike="noStrike">
                <a:solidFill>
                  <a:srgbClr val="1F3864"/>
                </a:solidFill>
                <a:latin typeface="Helvetica Neue"/>
                <a:ea typeface="Helvetica Neue"/>
                <a:cs typeface="Helvetica Neue"/>
                <a:sym typeface="Helvetica Neue"/>
              </a:rPr>
              <a:t>OLS</a:t>
            </a:r>
            <a:r>
              <a:rPr b="0" lang="en-US" sz="2400">
                <a:solidFill>
                  <a:srgbClr val="1F3864"/>
                </a:solidFill>
                <a:latin typeface="Helvetica Neue"/>
                <a:ea typeface="Helvetica Neue"/>
                <a:cs typeface="Helvetica Neue"/>
                <a:sym typeface="Helvetica Neue"/>
              </a:rPr>
              <a:t> procedure seeks to minimize the sum of the squared residuals. This means that given a regression line through the data we calculate the distance from each data point to the regression line, square it, and sum all of the squared errors together. This is the quantity that ordinary least squares seeks to minimize.</a:t>
            </a:r>
            <a:endParaRPr/>
          </a:p>
          <a:p>
            <a:pPr indent="0" lvl="0" marL="0" marR="0" rtl="0" algn="l">
              <a:spcBef>
                <a:spcPts val="0"/>
              </a:spcBef>
              <a:spcAft>
                <a:spcPts val="0"/>
              </a:spcAft>
              <a:buNone/>
            </a:pPr>
            <a:r>
              <a:rPr b="0" lang="en-US" sz="2400">
                <a:solidFill>
                  <a:srgbClr val="1F3864"/>
                </a:solidFill>
                <a:latin typeface="Helvetica Neue"/>
                <a:ea typeface="Helvetica Neue"/>
                <a:cs typeface="Helvetica Neue"/>
                <a:sym typeface="Helvetica Neue"/>
              </a:rPr>
              <a:t>This approach treats the data as a matrix and uses linear algebra operations to estimate the optimal values for the coefficients. It means that all of the data must be available and you must have enough memory to fit the data and perform matrix operations.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8"/>
          <p:cNvSpPr/>
          <p:nvPr/>
        </p:nvSpPr>
        <p:spPr>
          <a:xfrm>
            <a:off x="501805" y="490655"/>
            <a:ext cx="10883590" cy="4524315"/>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rgbClr val="273239"/>
              </a:buClr>
              <a:buSzPts val="2400"/>
              <a:buFont typeface="Arial"/>
              <a:buChar char="•"/>
            </a:pPr>
            <a:r>
              <a:rPr lang="en-US" sz="2400" u="sng">
                <a:solidFill>
                  <a:srgbClr val="273239"/>
                </a:solidFill>
                <a:latin typeface="Arial"/>
                <a:ea typeface="Arial"/>
                <a:cs typeface="Arial"/>
                <a:sym typeface="Arial"/>
                <a:hlinkClick r:id="rId3">
                  <a:extLst>
                    <a:ext uri="{A12FA001-AC4F-418D-AE19-62706E023703}">
                      <ahyp:hlinkClr val="tx"/>
                    </a:ext>
                  </a:extLst>
                </a:hlinkClick>
              </a:rPr>
              <a:t>R-squared</a:t>
            </a:r>
            <a:r>
              <a:rPr b="1" lang="en-US" sz="2400">
                <a:solidFill>
                  <a:srgbClr val="273239"/>
                </a:solidFill>
                <a:latin typeface="Arial"/>
                <a:ea typeface="Arial"/>
                <a:cs typeface="Arial"/>
                <a:sym typeface="Arial"/>
              </a:rPr>
              <a:t> :</a:t>
            </a:r>
            <a:r>
              <a:rPr lang="en-US" sz="2400">
                <a:solidFill>
                  <a:srgbClr val="273239"/>
                </a:solidFill>
                <a:latin typeface="Arial"/>
                <a:ea typeface="Arial"/>
                <a:cs typeface="Arial"/>
                <a:sym typeface="Arial"/>
              </a:rPr>
              <a:t> the coefficient of determination. It is the proportion of the variance in the dependent variable that is predictable/explained</a:t>
            </a:r>
            <a:endParaRPr/>
          </a:p>
          <a:p>
            <a:pPr indent="-152400" lvl="0" marL="0" marR="0" rtl="0" algn="l">
              <a:spcBef>
                <a:spcPts val="0"/>
              </a:spcBef>
              <a:spcAft>
                <a:spcPts val="0"/>
              </a:spcAft>
              <a:buClr>
                <a:srgbClr val="273239"/>
              </a:buClr>
              <a:buSzPts val="2400"/>
              <a:buFont typeface="Arial"/>
              <a:buChar char="•"/>
            </a:pPr>
            <a:r>
              <a:rPr lang="en-US" sz="2400" u="sng">
                <a:solidFill>
                  <a:srgbClr val="273239"/>
                </a:solidFill>
                <a:latin typeface="Arial"/>
                <a:ea typeface="Arial"/>
                <a:cs typeface="Arial"/>
                <a:sym typeface="Arial"/>
                <a:hlinkClick r:id="rId4">
                  <a:extLst>
                    <a:ext uri="{A12FA001-AC4F-418D-AE19-62706E023703}">
                      <ahyp:hlinkClr val="tx"/>
                    </a:ext>
                  </a:extLst>
                </a:hlinkClick>
              </a:rPr>
              <a:t>Adj. R-squared</a:t>
            </a:r>
            <a:r>
              <a:rPr b="1" lang="en-US" sz="2400">
                <a:solidFill>
                  <a:srgbClr val="273239"/>
                </a:solidFill>
                <a:latin typeface="Arial"/>
                <a:ea typeface="Arial"/>
                <a:cs typeface="Arial"/>
                <a:sym typeface="Arial"/>
              </a:rPr>
              <a:t> :</a:t>
            </a:r>
            <a:r>
              <a:rPr lang="en-US" sz="2400">
                <a:solidFill>
                  <a:srgbClr val="273239"/>
                </a:solidFill>
                <a:latin typeface="Arial"/>
                <a:ea typeface="Arial"/>
                <a:cs typeface="Arial"/>
                <a:sym typeface="Arial"/>
              </a:rPr>
              <a:t> Adjusted R-squared is the modified form of R-squared adjusted for the number of independent variables in the model. Value of adj. R-squared increases, when we include extra variables which actually improve the model.</a:t>
            </a:r>
            <a:endParaRPr/>
          </a:p>
          <a:p>
            <a:pPr indent="-152400" lvl="0" marL="0" marR="0" rtl="0" algn="l">
              <a:spcBef>
                <a:spcPts val="0"/>
              </a:spcBef>
              <a:spcAft>
                <a:spcPts val="0"/>
              </a:spcAft>
              <a:buClr>
                <a:srgbClr val="273239"/>
              </a:buClr>
              <a:buSzPts val="2400"/>
              <a:buFont typeface="Arial"/>
              <a:buChar char="•"/>
            </a:pPr>
            <a:r>
              <a:rPr b="1" lang="en-US" sz="2400">
                <a:solidFill>
                  <a:srgbClr val="273239"/>
                </a:solidFill>
                <a:latin typeface="Arial"/>
                <a:ea typeface="Arial"/>
                <a:cs typeface="Arial"/>
                <a:sym typeface="Arial"/>
              </a:rPr>
              <a:t>F-statistic :</a:t>
            </a:r>
            <a:r>
              <a:rPr lang="en-US" sz="2400">
                <a:solidFill>
                  <a:srgbClr val="273239"/>
                </a:solidFill>
                <a:latin typeface="Arial"/>
                <a:ea typeface="Arial"/>
                <a:cs typeface="Arial"/>
                <a:sym typeface="Arial"/>
              </a:rPr>
              <a:t> the ratio of mean squared error of the model to the mean squared error of residuals. It determines the overall significance of the model.</a:t>
            </a:r>
            <a:endParaRPr/>
          </a:p>
          <a:p>
            <a:pPr indent="-152400" lvl="0" marL="0" marR="0" rtl="0" algn="l">
              <a:spcBef>
                <a:spcPts val="0"/>
              </a:spcBef>
              <a:spcAft>
                <a:spcPts val="0"/>
              </a:spcAft>
              <a:buClr>
                <a:srgbClr val="273239"/>
              </a:buClr>
              <a:buSzPts val="2400"/>
              <a:buFont typeface="Arial"/>
              <a:buChar char="•"/>
            </a:pPr>
            <a:r>
              <a:rPr b="1" lang="en-US" sz="2400">
                <a:solidFill>
                  <a:srgbClr val="273239"/>
                </a:solidFill>
                <a:latin typeface="Arial"/>
                <a:ea typeface="Arial"/>
                <a:cs typeface="Arial"/>
                <a:sym typeface="Arial"/>
              </a:rPr>
              <a:t>coef :</a:t>
            </a:r>
            <a:r>
              <a:rPr lang="en-US" sz="2400">
                <a:solidFill>
                  <a:srgbClr val="273239"/>
                </a:solidFill>
                <a:latin typeface="Arial"/>
                <a:ea typeface="Arial"/>
                <a:cs typeface="Arial"/>
                <a:sym typeface="Arial"/>
              </a:rPr>
              <a:t> the coefficients of the independent variables and the constant term in the equation.</a:t>
            </a:r>
            <a:endParaRPr/>
          </a:p>
          <a:p>
            <a:pPr indent="-152400" lvl="0" marL="0" marR="0" rtl="0" algn="l">
              <a:spcBef>
                <a:spcPts val="0"/>
              </a:spcBef>
              <a:spcAft>
                <a:spcPts val="0"/>
              </a:spcAft>
              <a:buClr>
                <a:srgbClr val="273239"/>
              </a:buClr>
              <a:buSzPts val="2400"/>
              <a:buFont typeface="Arial"/>
              <a:buChar char="•"/>
            </a:pPr>
            <a:r>
              <a:rPr b="1" lang="en-US" sz="2400">
                <a:solidFill>
                  <a:srgbClr val="273239"/>
                </a:solidFill>
                <a:latin typeface="Arial"/>
                <a:ea typeface="Arial"/>
                <a:cs typeface="Arial"/>
                <a:sym typeface="Arial"/>
              </a:rPr>
              <a:t>t :</a:t>
            </a:r>
            <a:r>
              <a:rPr lang="en-US" sz="2400">
                <a:solidFill>
                  <a:srgbClr val="273239"/>
                </a:solidFill>
                <a:latin typeface="Arial"/>
                <a:ea typeface="Arial"/>
                <a:cs typeface="Arial"/>
                <a:sym typeface="Arial"/>
              </a:rPr>
              <a:t> the value of t-statistic. It is the ratio of the difference between the estimated and hypothesised value of a parameter, to the standard error</a:t>
            </a:r>
            <a:endParaRPr b="0" i="0" sz="2400">
              <a:solidFill>
                <a:srgbClr val="273239"/>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9"/>
          <p:cNvPicPr preferRelativeResize="0"/>
          <p:nvPr/>
        </p:nvPicPr>
        <p:blipFill rotWithShape="1">
          <a:blip r:embed="rId3">
            <a:alphaModFix/>
          </a:blip>
          <a:srcRect b="0" l="0" r="0" t="0"/>
          <a:stretch/>
        </p:blipFill>
        <p:spPr>
          <a:xfrm>
            <a:off x="1869142" y="930156"/>
            <a:ext cx="7530352" cy="43814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6"/>
          <p:cNvPicPr preferRelativeResize="0"/>
          <p:nvPr/>
        </p:nvPicPr>
        <p:blipFill rotWithShape="1">
          <a:blip r:embed="rId3">
            <a:alphaModFix/>
          </a:blip>
          <a:srcRect b="0" l="0" r="0" t="0"/>
          <a:stretch/>
        </p:blipFill>
        <p:spPr>
          <a:xfrm>
            <a:off x="791403" y="1385048"/>
            <a:ext cx="10906612" cy="409084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60"/>
          <p:cNvPicPr preferRelativeResize="0"/>
          <p:nvPr/>
        </p:nvPicPr>
        <p:blipFill rotWithShape="1">
          <a:blip r:embed="rId3">
            <a:alphaModFix/>
          </a:blip>
          <a:srcRect b="0" l="0" r="0" t="0"/>
          <a:stretch/>
        </p:blipFill>
        <p:spPr>
          <a:xfrm>
            <a:off x="1869141" y="1063972"/>
            <a:ext cx="6627159" cy="370805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p:nvPr/>
        </p:nvSpPr>
        <p:spPr>
          <a:xfrm>
            <a:off x="430306" y="564776"/>
            <a:ext cx="8713694"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Coefficient: </a:t>
            </a:r>
            <a:r>
              <a:rPr lang="en-US" sz="1800">
                <a:solidFill>
                  <a:schemeClr val="dk1"/>
                </a:solidFill>
                <a:latin typeface="Calibri"/>
                <a:ea typeface="Calibri"/>
                <a:cs typeface="Calibri"/>
                <a:sym typeface="Calibri"/>
              </a:rPr>
              <a:t>These are the individual coefficients for respective independent variables. It can be either a positive or negative number, which indicates that an increase in every unit of that independent variable will have a positive or negative impact on the dependent variable value</a:t>
            </a:r>
            <a:endParaRPr sz="1800">
              <a:solidFill>
                <a:schemeClr val="dk1"/>
              </a:solidFill>
              <a:latin typeface="Calibri"/>
              <a:ea typeface="Calibri"/>
              <a:cs typeface="Calibri"/>
              <a:sym typeface="Calibri"/>
            </a:endParaRPr>
          </a:p>
        </p:txBody>
      </p:sp>
      <p:sp>
        <p:nvSpPr>
          <p:cNvPr id="426" name="Google Shape;426;p61"/>
          <p:cNvSpPr/>
          <p:nvPr/>
        </p:nvSpPr>
        <p:spPr>
          <a:xfrm>
            <a:off x="430305" y="2151529"/>
            <a:ext cx="1081143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Standard error: </a:t>
            </a:r>
            <a:r>
              <a:rPr lang="en-US" sz="1800">
                <a:solidFill>
                  <a:schemeClr val="dk1"/>
                </a:solidFill>
                <a:latin typeface="Calibri"/>
                <a:ea typeface="Calibri"/>
                <a:cs typeface="Calibri"/>
                <a:sym typeface="Calibri"/>
              </a:rPr>
              <a:t>This is the average distance of the respective independent observed values from the regression line. The smaller values show that the model fitting is good.</a:t>
            </a:r>
            <a:endParaRPr sz="1800">
              <a:solidFill>
                <a:schemeClr val="dk1"/>
              </a:solidFill>
              <a:latin typeface="Calibri"/>
              <a:ea typeface="Calibri"/>
              <a:cs typeface="Calibri"/>
              <a:sym typeface="Calibri"/>
            </a:endParaRPr>
          </a:p>
        </p:txBody>
      </p:sp>
      <p:sp>
        <p:nvSpPr>
          <p:cNvPr id="427" name="Google Shape;427;p61"/>
          <p:cNvSpPr/>
          <p:nvPr/>
        </p:nvSpPr>
        <p:spPr>
          <a:xfrm>
            <a:off x="430305" y="3576918"/>
            <a:ext cx="11416554"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Durbin-Watson: </a:t>
            </a:r>
            <a:r>
              <a:rPr lang="en-US" sz="1800">
                <a:solidFill>
                  <a:schemeClr val="dk1"/>
                </a:solidFill>
                <a:latin typeface="Calibri"/>
                <a:ea typeface="Calibri"/>
                <a:cs typeface="Calibri"/>
                <a:sym typeface="Calibri"/>
              </a:rPr>
              <a:t>It’s one of the common statistics used to determine the existence of multicollinearity, which means two or more independent variables used in the multivariate regression model are highly correlated. The Durbin-Watson statistics are always between the number 0 and 4. A value around 2 is ideal (range of 1.5 to 2.5 is relatively normal), and it means that there is no autocorrelation between the variables used in the model</a:t>
            </a:r>
            <a:endParaRPr sz="18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2"/>
          <p:cNvSpPr/>
          <p:nvPr/>
        </p:nvSpPr>
        <p:spPr>
          <a:xfrm>
            <a:off x="322729" y="537883"/>
            <a:ext cx="8821271"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Confidence interval: </a:t>
            </a:r>
            <a:r>
              <a:rPr lang="en-US" sz="1800">
                <a:solidFill>
                  <a:schemeClr val="dk1"/>
                </a:solidFill>
                <a:latin typeface="Calibri"/>
                <a:ea typeface="Calibri"/>
                <a:cs typeface="Calibri"/>
                <a:sym typeface="Calibri"/>
              </a:rPr>
              <a:t>This is the coefficient to calculate 95% confidence interval for the independent variable’s slope.</a:t>
            </a:r>
            <a:endParaRPr sz="1800">
              <a:solidFill>
                <a:schemeClr val="dk1"/>
              </a:solidFill>
              <a:latin typeface="Calibri"/>
              <a:ea typeface="Calibri"/>
              <a:cs typeface="Calibri"/>
              <a:sym typeface="Calibri"/>
            </a:endParaRPr>
          </a:p>
        </p:txBody>
      </p:sp>
      <p:sp>
        <p:nvSpPr>
          <p:cNvPr id="433" name="Google Shape;433;p62"/>
          <p:cNvSpPr/>
          <p:nvPr/>
        </p:nvSpPr>
        <p:spPr>
          <a:xfrm>
            <a:off x="322729" y="1990165"/>
            <a:ext cx="8821271"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 t and p-value: </a:t>
            </a:r>
            <a:r>
              <a:rPr lang="en-US" sz="1800">
                <a:solidFill>
                  <a:schemeClr val="dk1"/>
                </a:solidFill>
                <a:latin typeface="Calibri"/>
                <a:ea typeface="Calibri"/>
                <a:cs typeface="Calibri"/>
                <a:sym typeface="Calibri"/>
              </a:rPr>
              <a:t>p-value is one of the import statistics. In order to get a better understanding we’ll have to understand the concept of hypothesis testing and normal distribution.</a:t>
            </a:r>
            <a:endParaRPr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63"/>
          <p:cNvPicPr preferRelativeResize="0"/>
          <p:nvPr/>
        </p:nvPicPr>
        <p:blipFill rotWithShape="1">
          <a:blip r:embed="rId3">
            <a:alphaModFix/>
          </a:blip>
          <a:srcRect b="0" l="0" r="0" t="0"/>
          <a:stretch/>
        </p:blipFill>
        <p:spPr>
          <a:xfrm>
            <a:off x="2038350" y="1000125"/>
            <a:ext cx="8115300" cy="4857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64"/>
          <p:cNvPicPr preferRelativeResize="0"/>
          <p:nvPr/>
        </p:nvPicPr>
        <p:blipFill rotWithShape="1">
          <a:blip r:embed="rId3">
            <a:alphaModFix/>
          </a:blip>
          <a:srcRect b="0" l="0" r="0" t="0"/>
          <a:stretch/>
        </p:blipFill>
        <p:spPr>
          <a:xfrm>
            <a:off x="1947862" y="2147887"/>
            <a:ext cx="8296275" cy="2562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5"/>
          <p:cNvPicPr preferRelativeResize="0"/>
          <p:nvPr/>
        </p:nvPicPr>
        <p:blipFill rotWithShape="1">
          <a:blip r:embed="rId3">
            <a:alphaModFix/>
          </a:blip>
          <a:srcRect b="0" l="0" r="0" t="0"/>
          <a:stretch/>
        </p:blipFill>
        <p:spPr>
          <a:xfrm>
            <a:off x="1976437" y="1090612"/>
            <a:ext cx="8239125" cy="4676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66"/>
          <p:cNvPicPr preferRelativeResize="0"/>
          <p:nvPr/>
        </p:nvPicPr>
        <p:blipFill rotWithShape="1">
          <a:blip r:embed="rId3">
            <a:alphaModFix/>
          </a:blip>
          <a:srcRect b="0" l="0" r="0" t="0"/>
          <a:stretch/>
        </p:blipFill>
        <p:spPr>
          <a:xfrm>
            <a:off x="1919287" y="1528762"/>
            <a:ext cx="8353425" cy="3800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7"/>
          <p:cNvPicPr preferRelativeResize="0"/>
          <p:nvPr/>
        </p:nvPicPr>
        <p:blipFill rotWithShape="1">
          <a:blip r:embed="rId3">
            <a:alphaModFix/>
          </a:blip>
          <a:srcRect b="0" l="0" r="0" t="0"/>
          <a:stretch/>
        </p:blipFill>
        <p:spPr>
          <a:xfrm>
            <a:off x="1728787" y="1123950"/>
            <a:ext cx="8734425" cy="46101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8"/>
          <p:cNvSpPr/>
          <p:nvPr/>
        </p:nvSpPr>
        <p:spPr>
          <a:xfrm>
            <a:off x="267629" y="211873"/>
            <a:ext cx="8876371" cy="32932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C0C0C"/>
                </a:solidFill>
                <a:latin typeface="Lora"/>
                <a:ea typeface="Lora"/>
                <a:cs typeface="Lora"/>
                <a:sym typeface="Lora"/>
              </a:rPr>
              <a:t>Gradient Descent </a:t>
            </a:r>
            <a:endParaRPr/>
          </a:p>
          <a:p>
            <a:pPr indent="0" lvl="0" marL="0" marR="0" rtl="0" algn="l">
              <a:spcBef>
                <a:spcPts val="0"/>
              </a:spcBef>
              <a:spcAft>
                <a:spcPts val="0"/>
              </a:spcAft>
              <a:buNone/>
            </a:pPr>
            <a:r>
              <a:t/>
            </a:r>
            <a:endParaRPr sz="1800">
              <a:solidFill>
                <a:srgbClr val="1F3864"/>
              </a:solidFill>
              <a:latin typeface="Lora"/>
              <a:ea typeface="Lora"/>
              <a:cs typeface="Lora"/>
              <a:sym typeface="Lora"/>
            </a:endParaRPr>
          </a:p>
          <a:p>
            <a:pPr indent="0" lvl="0" marL="0" marR="0" rtl="0" algn="l">
              <a:spcBef>
                <a:spcPts val="0"/>
              </a:spcBef>
              <a:spcAft>
                <a:spcPts val="0"/>
              </a:spcAft>
              <a:buNone/>
            </a:pPr>
            <a:r>
              <a:t/>
            </a:r>
            <a:endParaRPr sz="1800">
              <a:solidFill>
                <a:srgbClr val="1F3864"/>
              </a:solidFill>
              <a:latin typeface="Lora"/>
              <a:ea typeface="Lora"/>
              <a:cs typeface="Lora"/>
              <a:sym typeface="Lora"/>
            </a:endParaRPr>
          </a:p>
          <a:p>
            <a:pPr indent="0" lvl="0" marL="0" marR="0" rtl="0" algn="l">
              <a:spcBef>
                <a:spcPts val="0"/>
              </a:spcBef>
              <a:spcAft>
                <a:spcPts val="0"/>
              </a:spcAft>
              <a:buNone/>
            </a:pPr>
            <a:r>
              <a:t/>
            </a:r>
            <a:endParaRPr sz="1800">
              <a:solidFill>
                <a:srgbClr val="1F3864"/>
              </a:solidFill>
              <a:latin typeface="Lora"/>
              <a:ea typeface="Lora"/>
              <a:cs typeface="Lora"/>
              <a:sym typeface="Lora"/>
            </a:endParaRPr>
          </a:p>
          <a:p>
            <a:pPr indent="0" lvl="0" marL="0" marR="0" rtl="0" algn="l">
              <a:spcBef>
                <a:spcPts val="0"/>
              </a:spcBef>
              <a:spcAft>
                <a:spcPts val="0"/>
              </a:spcAft>
              <a:buNone/>
            </a:pPr>
            <a:r>
              <a:rPr lang="en-US" sz="1800">
                <a:solidFill>
                  <a:srgbClr val="1F3864"/>
                </a:solidFill>
                <a:latin typeface="Lora"/>
                <a:ea typeface="Lora"/>
                <a:cs typeface="Lora"/>
                <a:sym typeface="Lora"/>
              </a:rPr>
              <a:t>is an optimization algorithm in machine learning used to minimize a function by iteratively moving towards the minimum value of the function.</a:t>
            </a:r>
            <a:endParaRPr/>
          </a:p>
          <a:p>
            <a:pPr indent="0" lvl="0" marL="0" marR="0" rtl="0" algn="l">
              <a:spcBef>
                <a:spcPts val="0"/>
              </a:spcBef>
              <a:spcAft>
                <a:spcPts val="0"/>
              </a:spcAft>
              <a:buNone/>
            </a:pPr>
            <a:r>
              <a:rPr lang="en-US" sz="1800">
                <a:solidFill>
                  <a:srgbClr val="1F3864"/>
                </a:solidFill>
                <a:latin typeface="Lora"/>
                <a:ea typeface="Lora"/>
                <a:cs typeface="Lora"/>
                <a:sym typeface="Lora"/>
              </a:rPr>
              <a:t>We basically use this algorithm when we have to find the least possible values that can satisfy a given cost function. In machine learning, more often that not we try to minimize </a:t>
            </a:r>
            <a:r>
              <a:rPr b="1" lang="en-US" sz="1800">
                <a:solidFill>
                  <a:srgbClr val="1F3864"/>
                </a:solidFill>
                <a:latin typeface="Lora"/>
                <a:ea typeface="Lora"/>
                <a:cs typeface="Lora"/>
                <a:sym typeface="Lora"/>
              </a:rPr>
              <a:t>loss functions</a:t>
            </a:r>
            <a:r>
              <a:rPr lang="en-US" sz="1800">
                <a:solidFill>
                  <a:srgbClr val="1F3864"/>
                </a:solidFill>
                <a:latin typeface="Lora"/>
                <a:ea typeface="Lora"/>
                <a:cs typeface="Lora"/>
                <a:sym typeface="Lora"/>
              </a:rPr>
              <a:t> (like </a:t>
            </a:r>
            <a:r>
              <a:rPr b="1" lang="en-US" sz="1800">
                <a:solidFill>
                  <a:srgbClr val="1F3864"/>
                </a:solidFill>
                <a:latin typeface="Lora"/>
                <a:ea typeface="Lora"/>
                <a:cs typeface="Lora"/>
                <a:sym typeface="Lora"/>
              </a:rPr>
              <a:t>Mean Squared Error</a:t>
            </a:r>
            <a:r>
              <a:rPr lang="en-US" sz="1800">
                <a:solidFill>
                  <a:srgbClr val="1F3864"/>
                </a:solidFill>
                <a:latin typeface="Lora"/>
                <a:ea typeface="Lora"/>
                <a:cs typeface="Lora"/>
                <a:sym typeface="Lora"/>
              </a:rPr>
              <a:t>). By minimizing the loss function , we can improve our model, and Gradient Descent is one of the most popular algorithms used for this purpose.</a:t>
            </a:r>
            <a:endParaRPr b="0" i="0" sz="1800">
              <a:solidFill>
                <a:srgbClr val="1F3864"/>
              </a:solidFill>
              <a:latin typeface="Lora"/>
              <a:ea typeface="Lora"/>
              <a:cs typeface="Lora"/>
              <a:sym typeface="Lora"/>
            </a:endParaRPr>
          </a:p>
        </p:txBody>
      </p:sp>
      <p:pic>
        <p:nvPicPr>
          <p:cNvPr descr="https://machinelearningmind.files.wordpress.com/2019/10/0e924-1y8nya2ij4ic_lpdd1c_dtw.png" id="464" name="Google Shape;464;p68"/>
          <p:cNvPicPr preferRelativeResize="0"/>
          <p:nvPr/>
        </p:nvPicPr>
        <p:blipFill rotWithShape="1">
          <a:blip r:embed="rId3">
            <a:alphaModFix/>
          </a:blip>
          <a:srcRect b="0" l="0" r="0" t="0"/>
          <a:stretch/>
        </p:blipFill>
        <p:spPr>
          <a:xfrm>
            <a:off x="1009278" y="3568390"/>
            <a:ext cx="6754063" cy="241799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9"/>
          <p:cNvSpPr/>
          <p:nvPr/>
        </p:nvSpPr>
        <p:spPr>
          <a:xfrm>
            <a:off x="256478" y="256478"/>
            <a:ext cx="11519210"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1F3864"/>
                </a:solidFill>
                <a:latin typeface="Lora"/>
                <a:ea typeface="Lora"/>
                <a:cs typeface="Lora"/>
                <a:sym typeface="Lora"/>
              </a:rPr>
              <a:t>The graph above shows how exactly a Gradient Descent algorithm works.</a:t>
            </a:r>
            <a:endParaRPr/>
          </a:p>
          <a:p>
            <a:pPr indent="0" lvl="0" marL="0" marR="0" rtl="0" algn="l">
              <a:spcBef>
                <a:spcPts val="0"/>
              </a:spcBef>
              <a:spcAft>
                <a:spcPts val="0"/>
              </a:spcAft>
              <a:buNone/>
            </a:pPr>
            <a:r>
              <a:rPr lang="en-US" sz="2400">
                <a:solidFill>
                  <a:srgbClr val="1F3864"/>
                </a:solidFill>
                <a:latin typeface="Lora"/>
                <a:ea typeface="Lora"/>
                <a:cs typeface="Lora"/>
                <a:sym typeface="Lora"/>
              </a:rPr>
              <a:t>We first take a point in the cost function and start moving in steps towards the minimum point. The size of that step, or how quickly we have to converge to the minimum point is defined by </a:t>
            </a:r>
            <a:r>
              <a:rPr b="1" lang="en-US" sz="2400">
                <a:solidFill>
                  <a:srgbClr val="1F3864"/>
                </a:solidFill>
                <a:latin typeface="Lora"/>
                <a:ea typeface="Lora"/>
                <a:cs typeface="Lora"/>
                <a:sym typeface="Lora"/>
              </a:rPr>
              <a:t>Learning Rate.</a:t>
            </a:r>
            <a:r>
              <a:rPr lang="en-US" sz="2400">
                <a:solidFill>
                  <a:srgbClr val="1F3864"/>
                </a:solidFill>
                <a:latin typeface="Lora"/>
                <a:ea typeface="Lora"/>
                <a:cs typeface="Lora"/>
                <a:sym typeface="Lora"/>
              </a:rPr>
              <a:t> We can cover more area with higher learning rate but at the risk of overshooting the minima. On the other hand, small steps/smaller learning rates will consume a lot of time to reach the lowest point.</a:t>
            </a:r>
            <a:endParaRPr/>
          </a:p>
          <a:p>
            <a:pPr indent="0" lvl="0" marL="0" marR="0" rtl="0" algn="l">
              <a:spcBef>
                <a:spcPts val="0"/>
              </a:spcBef>
              <a:spcAft>
                <a:spcPts val="0"/>
              </a:spcAft>
              <a:buNone/>
            </a:pPr>
            <a:r>
              <a:rPr lang="en-US" sz="2400">
                <a:solidFill>
                  <a:srgbClr val="1F3864"/>
                </a:solidFill>
                <a:latin typeface="Lora"/>
                <a:ea typeface="Lora"/>
                <a:cs typeface="Lora"/>
                <a:sym typeface="Lora"/>
              </a:rPr>
              <a:t>Now, the direction in which algorithm has to move (towards minimum) is also important. We calculate this by the use of derivatives. You must be familiar with derivatives from calculus. A derivative is basically calculated as the slope of the graph at any particular point. We get that by finding the tangent line to the graph at that point. The more steep the tangent, would mean that more steps would be needed to reach minimum point, less steep would mean lesser steps are required to reach the minimum point.</a:t>
            </a:r>
            <a:endParaRPr b="0" i="0" sz="2400">
              <a:solidFill>
                <a:srgbClr val="1F3864"/>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7"/>
          <p:cNvPicPr preferRelativeResize="0"/>
          <p:nvPr/>
        </p:nvPicPr>
        <p:blipFill rotWithShape="1">
          <a:blip r:embed="rId3">
            <a:alphaModFix/>
          </a:blip>
          <a:srcRect b="0" l="0" r="0" t="0"/>
          <a:stretch/>
        </p:blipFill>
        <p:spPr>
          <a:xfrm>
            <a:off x="1438836" y="491314"/>
            <a:ext cx="8462402" cy="533798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0"/>
          <p:cNvSpPr/>
          <p:nvPr/>
        </p:nvSpPr>
        <p:spPr>
          <a:xfrm>
            <a:off x="301083" y="211874"/>
            <a:ext cx="12021015"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1F3864"/>
                </a:solidFill>
                <a:latin typeface="Lora"/>
                <a:ea typeface="Lora"/>
                <a:cs typeface="Lora"/>
                <a:sym typeface="Lora"/>
              </a:rPr>
              <a:t>Cost function </a:t>
            </a:r>
            <a:r>
              <a:rPr b="1" lang="en-US" sz="2400">
                <a:solidFill>
                  <a:srgbClr val="1F3864"/>
                </a:solidFill>
                <a:latin typeface="Lora"/>
                <a:ea typeface="Lora"/>
                <a:cs typeface="Lora"/>
                <a:sym typeface="Lora"/>
              </a:rPr>
              <a:t>f(x) = x³-4x²+6</a:t>
            </a:r>
            <a:endParaRPr sz="2400">
              <a:solidFill>
                <a:srgbClr val="1F3864"/>
              </a:solidFill>
              <a:latin typeface="Lora"/>
              <a:ea typeface="Lora"/>
              <a:cs typeface="Lora"/>
              <a:sym typeface="Lora"/>
            </a:endParaRPr>
          </a:p>
          <a:p>
            <a:pPr indent="0" lvl="0" marL="0" marR="0" rtl="0" algn="l">
              <a:spcBef>
                <a:spcPts val="0"/>
              </a:spcBef>
              <a:spcAft>
                <a:spcPts val="0"/>
              </a:spcAft>
              <a:buNone/>
            </a:pPr>
            <a:r>
              <a:rPr lang="en-US" sz="2400">
                <a:solidFill>
                  <a:srgbClr val="1F3864"/>
                </a:solidFill>
                <a:latin typeface="Lora"/>
                <a:ea typeface="Lora"/>
                <a:cs typeface="Lora"/>
                <a:sym typeface="Lora"/>
              </a:rPr>
              <a:t>Derivative of f(x) [x_derivative], </a:t>
            </a:r>
            <a:r>
              <a:rPr b="1" lang="en-US" sz="2400">
                <a:solidFill>
                  <a:srgbClr val="1F3864"/>
                </a:solidFill>
                <a:latin typeface="Lora"/>
                <a:ea typeface="Lora"/>
                <a:cs typeface="Lora"/>
                <a:sym typeface="Lora"/>
              </a:rPr>
              <a:t>f’(x) = 3x²-8x</a:t>
            </a:r>
            <a:r>
              <a:rPr lang="en-US" sz="2400">
                <a:solidFill>
                  <a:srgbClr val="1F3864"/>
                </a:solidFill>
                <a:latin typeface="Lora"/>
                <a:ea typeface="Lora"/>
                <a:cs typeface="Lora"/>
                <a:sym typeface="Lora"/>
              </a:rPr>
              <a:t> (This will give the slope of any point x along f(x) )</a:t>
            </a:r>
            <a:endParaRPr/>
          </a:p>
          <a:p>
            <a:pPr indent="0" lvl="0" marL="0" marR="0" rtl="0" algn="l">
              <a:spcBef>
                <a:spcPts val="0"/>
              </a:spcBef>
              <a:spcAft>
                <a:spcPts val="0"/>
              </a:spcAft>
              <a:buNone/>
            </a:pPr>
            <a:r>
              <a:rPr lang="en-US" sz="2400">
                <a:solidFill>
                  <a:srgbClr val="1F3864"/>
                </a:solidFill>
                <a:latin typeface="Lora"/>
                <a:ea typeface="Lora"/>
                <a:cs typeface="Lora"/>
                <a:sym typeface="Lora"/>
              </a:rPr>
              <a:t>Start with any value of x. Lets say 0.5 and learning_rate = 0.05</a:t>
            </a:r>
            <a:endParaRPr/>
          </a:p>
          <a:p>
            <a:pPr indent="0" lvl="0" marL="0" marR="0" rtl="0" algn="l">
              <a:spcBef>
                <a:spcPts val="0"/>
              </a:spcBef>
              <a:spcAft>
                <a:spcPts val="0"/>
              </a:spcAft>
              <a:buNone/>
            </a:pPr>
            <a:r>
              <a:rPr lang="en-US" sz="2400">
                <a:solidFill>
                  <a:srgbClr val="1F3864"/>
                </a:solidFill>
                <a:latin typeface="Lora"/>
                <a:ea typeface="Lora"/>
                <a:cs typeface="Lora"/>
                <a:sym typeface="Lora"/>
              </a:rPr>
              <a:t>Iterate over a number of times and keep calculating value of x.</a:t>
            </a:r>
            <a:endParaRPr/>
          </a:p>
          <a:p>
            <a:pPr indent="0" lvl="0" marL="0" marR="0" rtl="0" algn="l">
              <a:spcBef>
                <a:spcPts val="0"/>
              </a:spcBef>
              <a:spcAft>
                <a:spcPts val="0"/>
              </a:spcAft>
              <a:buNone/>
            </a:pPr>
            <a:r>
              <a:rPr b="1" lang="en-US" sz="2400">
                <a:solidFill>
                  <a:srgbClr val="1F3864"/>
                </a:solidFill>
                <a:latin typeface="Lora"/>
                <a:ea typeface="Lora"/>
                <a:cs typeface="Lora"/>
                <a:sym typeface="Lora"/>
              </a:rPr>
              <a:t>x = x – (x_derivative * learning_rate)</a:t>
            </a:r>
            <a:endParaRPr sz="2400">
              <a:solidFill>
                <a:srgbClr val="1F3864"/>
              </a:solidFill>
              <a:latin typeface="Lora"/>
              <a:ea typeface="Lora"/>
              <a:cs typeface="Lora"/>
              <a:sym typeface="Lora"/>
            </a:endParaRPr>
          </a:p>
          <a:p>
            <a:pPr indent="0" lvl="0" marL="0" marR="0" rtl="0" algn="l">
              <a:spcBef>
                <a:spcPts val="0"/>
              </a:spcBef>
              <a:spcAft>
                <a:spcPts val="0"/>
              </a:spcAft>
              <a:buNone/>
            </a:pPr>
            <a:r>
              <a:rPr i="1" lang="en-US" sz="2400" u="sng">
                <a:solidFill>
                  <a:srgbClr val="1F3864"/>
                </a:solidFill>
                <a:latin typeface="Lora"/>
                <a:ea typeface="Lora"/>
                <a:cs typeface="Lora"/>
                <a:sym typeface="Lora"/>
              </a:rPr>
              <a:t>Notice the Negative Sign, this is so that we keep moving towards the minimum point and not the other way.</a:t>
            </a:r>
            <a:endParaRPr sz="2400">
              <a:solidFill>
                <a:srgbClr val="1F3864"/>
              </a:solidFill>
              <a:latin typeface="Lora"/>
              <a:ea typeface="Lora"/>
              <a:cs typeface="Lora"/>
              <a:sym typeface="Lora"/>
            </a:endParaRPr>
          </a:p>
          <a:p>
            <a:pPr indent="0" lvl="0" marL="0" marR="0" rtl="0" algn="l">
              <a:spcBef>
                <a:spcPts val="0"/>
              </a:spcBef>
              <a:spcAft>
                <a:spcPts val="0"/>
              </a:spcAft>
              <a:buNone/>
            </a:pPr>
            <a:r>
              <a:rPr lang="en-US" sz="2400">
                <a:solidFill>
                  <a:srgbClr val="1F3864"/>
                </a:solidFill>
                <a:latin typeface="Lora"/>
                <a:ea typeface="Lora"/>
                <a:cs typeface="Lora"/>
                <a:sym typeface="Lora"/>
              </a:rPr>
              <a:t>x = 0.5 – (-3.25*0.05) = 0.6625</a:t>
            </a:r>
            <a:endParaRPr/>
          </a:p>
          <a:p>
            <a:pPr indent="0" lvl="0" marL="0" marR="0" rtl="0" algn="l">
              <a:spcBef>
                <a:spcPts val="0"/>
              </a:spcBef>
              <a:spcAft>
                <a:spcPts val="0"/>
              </a:spcAft>
              <a:buNone/>
            </a:pPr>
            <a:r>
              <a:rPr lang="en-US" sz="2400">
                <a:solidFill>
                  <a:srgbClr val="1F3864"/>
                </a:solidFill>
                <a:latin typeface="Lora"/>
                <a:ea typeface="Lora"/>
                <a:cs typeface="Lora"/>
                <a:sym typeface="Lora"/>
              </a:rPr>
              <a:t>Use x = 0.6625 in second iteration</a:t>
            </a:r>
            <a:endParaRPr/>
          </a:p>
          <a:p>
            <a:pPr indent="0" lvl="0" marL="0" marR="0" rtl="0" algn="l">
              <a:spcBef>
                <a:spcPts val="0"/>
              </a:spcBef>
              <a:spcAft>
                <a:spcPts val="0"/>
              </a:spcAft>
              <a:buNone/>
            </a:pPr>
            <a:r>
              <a:rPr lang="en-US" sz="2400">
                <a:solidFill>
                  <a:srgbClr val="1F3864"/>
                </a:solidFill>
                <a:latin typeface="Lora"/>
                <a:ea typeface="Lora"/>
                <a:cs typeface="Lora"/>
                <a:sym typeface="Lora"/>
              </a:rPr>
              <a:t>x = 0.6625+(3.983*0.05) = 0.86165</a:t>
            </a:r>
            <a:endParaRPr/>
          </a:p>
          <a:p>
            <a:pPr indent="0" lvl="0" marL="0" marR="0" rtl="0" algn="l">
              <a:spcBef>
                <a:spcPts val="0"/>
              </a:spcBef>
              <a:spcAft>
                <a:spcPts val="0"/>
              </a:spcAft>
              <a:buNone/>
            </a:pPr>
            <a:r>
              <a:rPr lang="en-US" sz="2400">
                <a:solidFill>
                  <a:srgbClr val="1F3864"/>
                </a:solidFill>
                <a:latin typeface="Lora"/>
                <a:ea typeface="Lora"/>
                <a:cs typeface="Lora"/>
                <a:sym typeface="Lora"/>
              </a:rPr>
              <a:t>and so on until we stop seeing any change in the value of x.</a:t>
            </a:r>
            <a:endParaRPr/>
          </a:p>
          <a:p>
            <a:pPr indent="0" lvl="0" marL="0" marR="0" rtl="0" algn="l">
              <a:spcBef>
                <a:spcPts val="0"/>
              </a:spcBef>
              <a:spcAft>
                <a:spcPts val="0"/>
              </a:spcAft>
              <a:buNone/>
            </a:pPr>
            <a:r>
              <a:rPr lang="en-US" sz="2400">
                <a:solidFill>
                  <a:srgbClr val="1F3864"/>
                </a:solidFill>
                <a:latin typeface="Lora"/>
                <a:ea typeface="Lora"/>
                <a:cs typeface="Lora"/>
                <a:sym typeface="Lora"/>
              </a:rPr>
              <a:t>The number of iterations can be fixed and given by the user. Or, if you have a precision in mind (~0.001). You can stop calculating once you reach this value of precision.</a:t>
            </a:r>
            <a:endParaRPr b="0" i="0" sz="2400">
              <a:solidFill>
                <a:srgbClr val="1F3864"/>
              </a:solidFill>
              <a:latin typeface="Lora"/>
              <a:ea typeface="Lora"/>
              <a:cs typeface="Lora"/>
              <a:sym typeface="Lor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1"/>
          <p:cNvSpPr/>
          <p:nvPr/>
        </p:nvSpPr>
        <p:spPr>
          <a:xfrm>
            <a:off x="278780" y="223024"/>
            <a:ext cx="8865220" cy="26776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1F3864"/>
                </a:solidFill>
                <a:latin typeface="Arial"/>
                <a:ea typeface="Arial"/>
                <a:cs typeface="Arial"/>
                <a:sym typeface="Arial"/>
              </a:rPr>
              <a:t>Loss Function</a:t>
            </a:r>
            <a:endParaRPr/>
          </a:p>
          <a:p>
            <a:pPr indent="0" lvl="0" marL="0" marR="0" rtl="0" algn="l">
              <a:spcBef>
                <a:spcPts val="0"/>
              </a:spcBef>
              <a:spcAft>
                <a:spcPts val="0"/>
              </a:spcAft>
              <a:buNone/>
            </a:pPr>
            <a:r>
              <a:rPr lang="en-US" sz="1800">
                <a:solidFill>
                  <a:srgbClr val="292929"/>
                </a:solidFill>
                <a:latin typeface="Arial"/>
                <a:ea typeface="Arial"/>
                <a:cs typeface="Arial"/>
                <a:sym typeface="Arial"/>
              </a:rPr>
              <a:t>The loss is the error in our predicted value of </a:t>
            </a:r>
            <a:r>
              <a:rPr b="1" lang="en-US" sz="1800">
                <a:solidFill>
                  <a:srgbClr val="292929"/>
                </a:solidFill>
                <a:latin typeface="Arial"/>
                <a:ea typeface="Arial"/>
                <a:cs typeface="Arial"/>
                <a:sym typeface="Arial"/>
              </a:rPr>
              <a:t>m</a:t>
            </a:r>
            <a:r>
              <a:rPr lang="en-US" sz="1800">
                <a:solidFill>
                  <a:srgbClr val="292929"/>
                </a:solidFill>
                <a:latin typeface="Arial"/>
                <a:ea typeface="Arial"/>
                <a:cs typeface="Arial"/>
                <a:sym typeface="Arial"/>
              </a:rPr>
              <a:t> and </a:t>
            </a:r>
            <a:r>
              <a:rPr b="1" lang="en-US" sz="1800">
                <a:solidFill>
                  <a:srgbClr val="292929"/>
                </a:solidFill>
                <a:latin typeface="Arial"/>
                <a:ea typeface="Arial"/>
                <a:cs typeface="Arial"/>
                <a:sym typeface="Arial"/>
              </a:rPr>
              <a:t>c</a:t>
            </a:r>
            <a:r>
              <a:rPr lang="en-US" sz="1800">
                <a:solidFill>
                  <a:srgbClr val="292929"/>
                </a:solidFill>
                <a:latin typeface="Arial"/>
                <a:ea typeface="Arial"/>
                <a:cs typeface="Arial"/>
                <a:sym typeface="Arial"/>
              </a:rPr>
              <a:t>. Our goal is to minimize this error to obtain the most accurate value of </a:t>
            </a:r>
            <a:r>
              <a:rPr b="1" lang="en-US" sz="1800">
                <a:solidFill>
                  <a:srgbClr val="292929"/>
                </a:solidFill>
                <a:latin typeface="Arial"/>
                <a:ea typeface="Arial"/>
                <a:cs typeface="Arial"/>
                <a:sym typeface="Arial"/>
              </a:rPr>
              <a:t>m</a:t>
            </a:r>
            <a:r>
              <a:rPr lang="en-US" sz="1800">
                <a:solidFill>
                  <a:srgbClr val="292929"/>
                </a:solidFill>
                <a:latin typeface="Arial"/>
                <a:ea typeface="Arial"/>
                <a:cs typeface="Arial"/>
                <a:sym typeface="Arial"/>
              </a:rPr>
              <a:t> and </a:t>
            </a:r>
            <a:r>
              <a:rPr b="1" lang="en-US" sz="1800">
                <a:solidFill>
                  <a:srgbClr val="292929"/>
                </a:solidFill>
                <a:latin typeface="Arial"/>
                <a:ea typeface="Arial"/>
                <a:cs typeface="Arial"/>
                <a:sym typeface="Arial"/>
              </a:rPr>
              <a:t>c</a:t>
            </a:r>
            <a:r>
              <a:rPr lang="en-US" sz="1800">
                <a:solidFill>
                  <a:srgbClr val="292929"/>
                </a:solidFill>
                <a:latin typeface="Arial"/>
                <a:ea typeface="Arial"/>
                <a:cs typeface="Arial"/>
                <a:sym typeface="Arial"/>
              </a:rPr>
              <a:t>.</a:t>
            </a:r>
            <a:br>
              <a:rPr lang="en-US" sz="1800">
                <a:solidFill>
                  <a:srgbClr val="292929"/>
                </a:solidFill>
                <a:latin typeface="Arial"/>
                <a:ea typeface="Arial"/>
                <a:cs typeface="Arial"/>
                <a:sym typeface="Arial"/>
              </a:rPr>
            </a:br>
            <a:r>
              <a:rPr lang="en-US" sz="1800">
                <a:solidFill>
                  <a:srgbClr val="292929"/>
                </a:solidFill>
                <a:latin typeface="Arial"/>
                <a:ea typeface="Arial"/>
                <a:cs typeface="Arial"/>
                <a:sym typeface="Arial"/>
              </a:rPr>
              <a:t>We will use the Mean Squared Error function to calculate the loss. There are three steps in this function:</a:t>
            </a:r>
            <a:endParaRPr/>
          </a:p>
          <a:p>
            <a:pPr indent="-114300" lvl="0" marL="0" marR="0" rtl="0" algn="l">
              <a:spcBef>
                <a:spcPts val="0"/>
              </a:spcBef>
              <a:spcAft>
                <a:spcPts val="0"/>
              </a:spcAft>
              <a:buClr>
                <a:srgbClr val="292929"/>
              </a:buClr>
              <a:buSzPts val="1800"/>
              <a:buFont typeface="Calibri"/>
              <a:buAutoNum type="arabicPeriod"/>
            </a:pPr>
            <a:r>
              <a:rPr lang="en-US" sz="1800">
                <a:solidFill>
                  <a:srgbClr val="292929"/>
                </a:solidFill>
                <a:latin typeface="Arial"/>
                <a:ea typeface="Arial"/>
                <a:cs typeface="Arial"/>
                <a:sym typeface="Arial"/>
              </a:rPr>
              <a:t>Find the difference between the actual y and predicted y value(y = mx + c), for a given x.</a:t>
            </a:r>
            <a:endParaRPr/>
          </a:p>
          <a:p>
            <a:pPr indent="-114300" lvl="0" marL="0" marR="0" rtl="0" algn="l">
              <a:spcBef>
                <a:spcPts val="0"/>
              </a:spcBef>
              <a:spcAft>
                <a:spcPts val="0"/>
              </a:spcAft>
              <a:buClr>
                <a:srgbClr val="292929"/>
              </a:buClr>
              <a:buSzPts val="1800"/>
              <a:buFont typeface="Calibri"/>
              <a:buAutoNum type="arabicPeriod"/>
            </a:pPr>
            <a:r>
              <a:rPr lang="en-US" sz="1800">
                <a:solidFill>
                  <a:srgbClr val="292929"/>
                </a:solidFill>
                <a:latin typeface="Arial"/>
                <a:ea typeface="Arial"/>
                <a:cs typeface="Arial"/>
                <a:sym typeface="Arial"/>
              </a:rPr>
              <a:t>Square this difference.</a:t>
            </a:r>
            <a:endParaRPr/>
          </a:p>
          <a:p>
            <a:pPr indent="-114300" lvl="0" marL="0" marR="0" rtl="0" algn="l">
              <a:spcBef>
                <a:spcPts val="0"/>
              </a:spcBef>
              <a:spcAft>
                <a:spcPts val="0"/>
              </a:spcAft>
              <a:buClr>
                <a:srgbClr val="292929"/>
              </a:buClr>
              <a:buSzPts val="1800"/>
              <a:buFont typeface="Calibri"/>
              <a:buAutoNum type="arabicPeriod"/>
            </a:pPr>
            <a:r>
              <a:rPr lang="en-US" sz="1800">
                <a:solidFill>
                  <a:srgbClr val="292929"/>
                </a:solidFill>
                <a:latin typeface="Arial"/>
                <a:ea typeface="Arial"/>
                <a:cs typeface="Arial"/>
                <a:sym typeface="Arial"/>
              </a:rPr>
              <a:t>Find the mean of the squares for every value in X.</a:t>
            </a:r>
            <a:endParaRPr b="0" i="0" sz="1800">
              <a:solidFill>
                <a:srgbClr val="292929"/>
              </a:solidFill>
              <a:latin typeface="Arial"/>
              <a:ea typeface="Arial"/>
              <a:cs typeface="Arial"/>
              <a:sym typeface="Arial"/>
            </a:endParaRPr>
          </a:p>
        </p:txBody>
      </p:sp>
      <p:pic>
        <p:nvPicPr>
          <p:cNvPr descr="https://miro.medium.com/max/300/1*_y5QA1yF4w6LDDRxfTt6GA.jpeg" id="480" name="Google Shape;480;p71"/>
          <p:cNvPicPr preferRelativeResize="0"/>
          <p:nvPr/>
        </p:nvPicPr>
        <p:blipFill rotWithShape="1">
          <a:blip r:embed="rId3">
            <a:alphaModFix/>
          </a:blip>
          <a:srcRect b="0" l="0" r="0" t="0"/>
          <a:stretch/>
        </p:blipFill>
        <p:spPr>
          <a:xfrm>
            <a:off x="3757419" y="4755143"/>
            <a:ext cx="2857500" cy="9334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descr="https://miro.medium.com/max/400/1*3cpC7oHy4IbH3o3Jc-ygVw.jpeg" id="485" name="Google Shape;485;p72"/>
          <p:cNvPicPr preferRelativeResize="0"/>
          <p:nvPr/>
        </p:nvPicPr>
        <p:blipFill rotWithShape="1">
          <a:blip r:embed="rId3">
            <a:alphaModFix/>
          </a:blip>
          <a:srcRect b="0" l="0" r="0" t="0"/>
          <a:stretch/>
        </p:blipFill>
        <p:spPr>
          <a:xfrm>
            <a:off x="3132950" y="629192"/>
            <a:ext cx="3810000" cy="933450"/>
          </a:xfrm>
          <a:prstGeom prst="rect">
            <a:avLst/>
          </a:prstGeom>
          <a:noFill/>
          <a:ln>
            <a:noFill/>
          </a:ln>
        </p:spPr>
      </p:pic>
      <p:sp>
        <p:nvSpPr>
          <p:cNvPr id="486" name="Google Shape;486;p72"/>
          <p:cNvSpPr/>
          <p:nvPr/>
        </p:nvSpPr>
        <p:spPr>
          <a:xfrm>
            <a:off x="468351" y="2051824"/>
            <a:ext cx="11374244"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1F3864"/>
                </a:solidFill>
                <a:latin typeface="Arial"/>
                <a:ea typeface="Arial"/>
                <a:cs typeface="Arial"/>
                <a:sym typeface="Arial"/>
              </a:rPr>
              <a:t>Imagine a valley and a person with no sense of direction who wants to get to the bottom of the valley. He goes down the slope and takes large steps when the slope is steep and small steps when the slope is less steep. He decides his next position based on his current position and stops when he gets to the bottom of the valley which was his goal.</a:t>
            </a:r>
            <a:br>
              <a:rPr lang="en-US" sz="1800">
                <a:solidFill>
                  <a:srgbClr val="1F3864"/>
                </a:solidFill>
                <a:latin typeface="Arial"/>
                <a:ea typeface="Arial"/>
                <a:cs typeface="Arial"/>
                <a:sym typeface="Arial"/>
              </a:rPr>
            </a:br>
            <a:r>
              <a:rPr lang="en-US" sz="1800">
                <a:solidFill>
                  <a:srgbClr val="1F3864"/>
                </a:solidFill>
                <a:latin typeface="Arial"/>
                <a:ea typeface="Arial"/>
                <a:cs typeface="Arial"/>
                <a:sym typeface="Arial"/>
              </a:rPr>
              <a:t>Let’s try applying gradient descent to </a:t>
            </a:r>
            <a:r>
              <a:rPr b="1" lang="en-US" sz="1800">
                <a:solidFill>
                  <a:srgbClr val="1F3864"/>
                </a:solidFill>
                <a:latin typeface="Arial"/>
                <a:ea typeface="Arial"/>
                <a:cs typeface="Arial"/>
                <a:sym typeface="Arial"/>
              </a:rPr>
              <a:t>m</a:t>
            </a:r>
            <a:r>
              <a:rPr lang="en-US" sz="1800">
                <a:solidFill>
                  <a:srgbClr val="1F3864"/>
                </a:solidFill>
                <a:latin typeface="Arial"/>
                <a:ea typeface="Arial"/>
                <a:cs typeface="Arial"/>
                <a:sym typeface="Arial"/>
              </a:rPr>
              <a:t> and </a:t>
            </a:r>
            <a:r>
              <a:rPr b="1" lang="en-US" sz="1800">
                <a:solidFill>
                  <a:srgbClr val="1F3864"/>
                </a:solidFill>
                <a:latin typeface="Arial"/>
                <a:ea typeface="Arial"/>
                <a:cs typeface="Arial"/>
                <a:sym typeface="Arial"/>
              </a:rPr>
              <a:t>c</a:t>
            </a:r>
            <a:r>
              <a:rPr lang="en-US" sz="1800">
                <a:solidFill>
                  <a:srgbClr val="1F3864"/>
                </a:solidFill>
                <a:latin typeface="Arial"/>
                <a:ea typeface="Arial"/>
                <a:cs typeface="Arial"/>
                <a:sym typeface="Arial"/>
              </a:rPr>
              <a:t> and approach it step by step:</a:t>
            </a:r>
            <a:endParaRPr/>
          </a:p>
          <a:p>
            <a:pPr indent="-114300" lvl="0" marL="0" marR="0" rtl="0" algn="l">
              <a:spcBef>
                <a:spcPts val="0"/>
              </a:spcBef>
              <a:spcAft>
                <a:spcPts val="0"/>
              </a:spcAft>
              <a:buClr>
                <a:srgbClr val="1F3864"/>
              </a:buClr>
              <a:buSzPts val="1800"/>
              <a:buFont typeface="Calibri"/>
              <a:buAutoNum type="arabicPeriod"/>
            </a:pPr>
            <a:r>
              <a:rPr lang="en-US" sz="1800">
                <a:solidFill>
                  <a:srgbClr val="1F3864"/>
                </a:solidFill>
                <a:latin typeface="Arial"/>
                <a:ea typeface="Arial"/>
                <a:cs typeface="Arial"/>
                <a:sym typeface="Arial"/>
              </a:rPr>
              <a:t>Initially let m = 0 and c = 0. Let L be our learning rate. This controls how much the value of </a:t>
            </a:r>
            <a:r>
              <a:rPr b="1" lang="en-US" sz="1800">
                <a:solidFill>
                  <a:srgbClr val="1F3864"/>
                </a:solidFill>
                <a:latin typeface="Arial"/>
                <a:ea typeface="Arial"/>
                <a:cs typeface="Arial"/>
                <a:sym typeface="Arial"/>
              </a:rPr>
              <a:t>m</a:t>
            </a:r>
            <a:r>
              <a:rPr lang="en-US" sz="1800">
                <a:solidFill>
                  <a:srgbClr val="1F3864"/>
                </a:solidFill>
                <a:latin typeface="Arial"/>
                <a:ea typeface="Arial"/>
                <a:cs typeface="Arial"/>
                <a:sym typeface="Arial"/>
              </a:rPr>
              <a:t> changes with each step. L could be a small value like 0.0001 for good accuracy.</a:t>
            </a:r>
            <a:endParaRPr/>
          </a:p>
          <a:p>
            <a:pPr indent="-114300" lvl="0" marL="0" marR="0" rtl="0" algn="l">
              <a:spcBef>
                <a:spcPts val="0"/>
              </a:spcBef>
              <a:spcAft>
                <a:spcPts val="0"/>
              </a:spcAft>
              <a:buClr>
                <a:srgbClr val="1F3864"/>
              </a:buClr>
              <a:buSzPts val="1800"/>
              <a:buFont typeface="Calibri"/>
              <a:buAutoNum type="arabicPeriod"/>
            </a:pPr>
            <a:r>
              <a:rPr lang="en-US" sz="1800">
                <a:solidFill>
                  <a:srgbClr val="1F3864"/>
                </a:solidFill>
                <a:latin typeface="Arial"/>
                <a:ea typeface="Arial"/>
                <a:cs typeface="Arial"/>
                <a:sym typeface="Arial"/>
              </a:rPr>
              <a:t>Calculate the partial derivative of the loss function with respect to m, and plug in the current values of x, y, m and c in it to obtain the derivative value </a:t>
            </a:r>
            <a:r>
              <a:rPr b="1" lang="en-US" sz="1800">
                <a:solidFill>
                  <a:srgbClr val="1F3864"/>
                </a:solidFill>
                <a:latin typeface="Arial"/>
                <a:ea typeface="Arial"/>
                <a:cs typeface="Arial"/>
                <a:sym typeface="Arial"/>
              </a:rPr>
              <a:t>D</a:t>
            </a:r>
            <a:r>
              <a:rPr lang="en-US" sz="1800">
                <a:solidFill>
                  <a:srgbClr val="1F3864"/>
                </a:solidFill>
                <a:latin typeface="Arial"/>
                <a:ea typeface="Arial"/>
                <a:cs typeface="Arial"/>
                <a:sym typeface="Arial"/>
              </a:rPr>
              <a:t>.</a:t>
            </a:r>
            <a:endParaRPr b="0" i="0" sz="1800">
              <a:solidFill>
                <a:srgbClr val="1F3864"/>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descr="https://miro.medium.com/max/400/1*FvYfCBrl2gX9K-KxSO1eIw.jpeg" id="491" name="Google Shape;491;p73"/>
          <p:cNvPicPr preferRelativeResize="0"/>
          <p:nvPr/>
        </p:nvPicPr>
        <p:blipFill rotWithShape="1">
          <a:blip r:embed="rId3">
            <a:alphaModFix/>
          </a:blip>
          <a:srcRect b="0" l="0" r="0" t="0"/>
          <a:stretch/>
        </p:blipFill>
        <p:spPr>
          <a:xfrm>
            <a:off x="3523244" y="923266"/>
            <a:ext cx="3810000" cy="1495426"/>
          </a:xfrm>
          <a:prstGeom prst="rect">
            <a:avLst/>
          </a:prstGeom>
          <a:noFill/>
          <a:ln>
            <a:noFill/>
          </a:ln>
        </p:spPr>
      </p:pic>
      <p:pic>
        <p:nvPicPr>
          <p:cNvPr id="492" name="Google Shape;492;p73"/>
          <p:cNvPicPr preferRelativeResize="0"/>
          <p:nvPr/>
        </p:nvPicPr>
        <p:blipFill rotWithShape="1">
          <a:blip r:embed="rId4">
            <a:alphaModFix/>
          </a:blip>
          <a:srcRect b="0" l="0" r="0" t="0"/>
          <a:stretch/>
        </p:blipFill>
        <p:spPr>
          <a:xfrm>
            <a:off x="2319454" y="3142730"/>
            <a:ext cx="7504770" cy="371527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4"/>
          <p:cNvSpPr/>
          <p:nvPr/>
        </p:nvSpPr>
        <p:spPr>
          <a:xfrm>
            <a:off x="390291" y="278781"/>
            <a:ext cx="11418849"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F3864"/>
                </a:solidFill>
                <a:latin typeface="Arial"/>
                <a:ea typeface="Arial"/>
                <a:cs typeface="Arial"/>
                <a:sym typeface="Arial"/>
              </a:rPr>
              <a:t>4. We repeat this process until our loss function is a very small value or ideally 0 (which means 0 error or 100% accuracy). The value of </a:t>
            </a:r>
            <a:r>
              <a:rPr b="1" lang="en-US" sz="2000">
                <a:solidFill>
                  <a:srgbClr val="1F3864"/>
                </a:solidFill>
                <a:latin typeface="Arial"/>
                <a:ea typeface="Arial"/>
                <a:cs typeface="Arial"/>
                <a:sym typeface="Arial"/>
              </a:rPr>
              <a:t>m</a:t>
            </a:r>
            <a:r>
              <a:rPr lang="en-US" sz="2000">
                <a:solidFill>
                  <a:srgbClr val="1F3864"/>
                </a:solidFill>
                <a:latin typeface="Arial"/>
                <a:ea typeface="Arial"/>
                <a:cs typeface="Arial"/>
                <a:sym typeface="Arial"/>
              </a:rPr>
              <a:t> and </a:t>
            </a:r>
            <a:r>
              <a:rPr b="1" lang="en-US" sz="2000">
                <a:solidFill>
                  <a:srgbClr val="1F3864"/>
                </a:solidFill>
                <a:latin typeface="Arial"/>
                <a:ea typeface="Arial"/>
                <a:cs typeface="Arial"/>
                <a:sym typeface="Arial"/>
              </a:rPr>
              <a:t>c</a:t>
            </a:r>
            <a:r>
              <a:rPr lang="en-US" sz="2000">
                <a:solidFill>
                  <a:srgbClr val="1F3864"/>
                </a:solidFill>
                <a:latin typeface="Arial"/>
                <a:ea typeface="Arial"/>
                <a:cs typeface="Arial"/>
                <a:sym typeface="Arial"/>
              </a:rPr>
              <a:t> that we are left with now will be the optimum values.</a:t>
            </a:r>
            <a:endParaRPr/>
          </a:p>
          <a:p>
            <a:pPr indent="0" lvl="0" marL="0" marR="0" rtl="0" algn="l">
              <a:spcBef>
                <a:spcPts val="0"/>
              </a:spcBef>
              <a:spcAft>
                <a:spcPts val="0"/>
              </a:spcAft>
              <a:buNone/>
            </a:pPr>
            <a:r>
              <a:rPr lang="en-US" sz="2000">
                <a:solidFill>
                  <a:srgbClr val="1F3864"/>
                </a:solidFill>
                <a:latin typeface="Arial"/>
                <a:ea typeface="Arial"/>
                <a:cs typeface="Arial"/>
                <a:sym typeface="Arial"/>
              </a:rPr>
              <a:t>Now going back to our analogy, </a:t>
            </a:r>
            <a:r>
              <a:rPr b="1" lang="en-US" sz="2000">
                <a:solidFill>
                  <a:srgbClr val="1F3864"/>
                </a:solidFill>
                <a:latin typeface="Arial"/>
                <a:ea typeface="Arial"/>
                <a:cs typeface="Arial"/>
                <a:sym typeface="Arial"/>
              </a:rPr>
              <a:t>m</a:t>
            </a:r>
            <a:r>
              <a:rPr lang="en-US" sz="2000">
                <a:solidFill>
                  <a:srgbClr val="1F3864"/>
                </a:solidFill>
                <a:latin typeface="Arial"/>
                <a:ea typeface="Arial"/>
                <a:cs typeface="Arial"/>
                <a:sym typeface="Arial"/>
              </a:rPr>
              <a:t> can be considered the current position of the person. </a:t>
            </a:r>
            <a:r>
              <a:rPr b="1" lang="en-US" sz="2000">
                <a:solidFill>
                  <a:srgbClr val="1F3864"/>
                </a:solidFill>
                <a:latin typeface="Arial"/>
                <a:ea typeface="Arial"/>
                <a:cs typeface="Arial"/>
                <a:sym typeface="Arial"/>
              </a:rPr>
              <a:t>D</a:t>
            </a:r>
            <a:r>
              <a:rPr lang="en-US" sz="2000">
                <a:solidFill>
                  <a:srgbClr val="1F3864"/>
                </a:solidFill>
                <a:latin typeface="Arial"/>
                <a:ea typeface="Arial"/>
                <a:cs typeface="Arial"/>
                <a:sym typeface="Arial"/>
              </a:rPr>
              <a:t> is equivalent to the steepness of the slope and </a:t>
            </a:r>
            <a:r>
              <a:rPr b="1" lang="en-US" sz="2000">
                <a:solidFill>
                  <a:srgbClr val="1F3864"/>
                </a:solidFill>
                <a:latin typeface="Arial"/>
                <a:ea typeface="Arial"/>
                <a:cs typeface="Arial"/>
                <a:sym typeface="Arial"/>
              </a:rPr>
              <a:t>L</a:t>
            </a:r>
            <a:r>
              <a:rPr lang="en-US" sz="2000">
                <a:solidFill>
                  <a:srgbClr val="1F3864"/>
                </a:solidFill>
                <a:latin typeface="Arial"/>
                <a:ea typeface="Arial"/>
                <a:cs typeface="Arial"/>
                <a:sym typeface="Arial"/>
              </a:rPr>
              <a:t> can be the speed with which he moves. Now the new value of </a:t>
            </a:r>
            <a:r>
              <a:rPr b="1" lang="en-US" sz="2000">
                <a:solidFill>
                  <a:srgbClr val="1F3864"/>
                </a:solidFill>
                <a:latin typeface="Arial"/>
                <a:ea typeface="Arial"/>
                <a:cs typeface="Arial"/>
                <a:sym typeface="Arial"/>
              </a:rPr>
              <a:t>m</a:t>
            </a:r>
            <a:r>
              <a:rPr lang="en-US" sz="2000">
                <a:solidFill>
                  <a:srgbClr val="1F3864"/>
                </a:solidFill>
                <a:latin typeface="Arial"/>
                <a:ea typeface="Arial"/>
                <a:cs typeface="Arial"/>
                <a:sym typeface="Arial"/>
              </a:rPr>
              <a:t> that we calculate using the above equation will be his next position, and </a:t>
            </a:r>
            <a:r>
              <a:rPr b="1" lang="en-US" sz="2000">
                <a:solidFill>
                  <a:srgbClr val="1F3864"/>
                </a:solidFill>
                <a:latin typeface="Arial"/>
                <a:ea typeface="Arial"/>
                <a:cs typeface="Arial"/>
                <a:sym typeface="Arial"/>
              </a:rPr>
              <a:t>L×D</a:t>
            </a:r>
            <a:r>
              <a:rPr lang="en-US" sz="2000">
                <a:solidFill>
                  <a:srgbClr val="1F3864"/>
                </a:solidFill>
                <a:latin typeface="Arial"/>
                <a:ea typeface="Arial"/>
                <a:cs typeface="Arial"/>
                <a:sym typeface="Arial"/>
              </a:rPr>
              <a:t> will be the size of the steps he will take. When the slope is more steep (</a:t>
            </a:r>
            <a:r>
              <a:rPr b="1" lang="en-US" sz="2000">
                <a:solidFill>
                  <a:srgbClr val="1F3864"/>
                </a:solidFill>
                <a:latin typeface="Arial"/>
                <a:ea typeface="Arial"/>
                <a:cs typeface="Arial"/>
                <a:sym typeface="Arial"/>
              </a:rPr>
              <a:t>D</a:t>
            </a:r>
            <a:r>
              <a:rPr lang="en-US" sz="2000">
                <a:solidFill>
                  <a:srgbClr val="1F3864"/>
                </a:solidFill>
                <a:latin typeface="Arial"/>
                <a:ea typeface="Arial"/>
                <a:cs typeface="Arial"/>
                <a:sym typeface="Arial"/>
              </a:rPr>
              <a:t> is more) he takes longer steps and when it is less steep (</a:t>
            </a:r>
            <a:r>
              <a:rPr b="1" lang="en-US" sz="2000">
                <a:solidFill>
                  <a:srgbClr val="1F3864"/>
                </a:solidFill>
                <a:latin typeface="Arial"/>
                <a:ea typeface="Arial"/>
                <a:cs typeface="Arial"/>
                <a:sym typeface="Arial"/>
              </a:rPr>
              <a:t>D</a:t>
            </a:r>
            <a:r>
              <a:rPr lang="en-US" sz="2000">
                <a:solidFill>
                  <a:srgbClr val="1F3864"/>
                </a:solidFill>
                <a:latin typeface="Arial"/>
                <a:ea typeface="Arial"/>
                <a:cs typeface="Arial"/>
                <a:sym typeface="Arial"/>
              </a:rPr>
              <a:t> is less), he takes smaller steps. Finally he arrives at the bottom of the valley which corresponds to our loss = 0.</a:t>
            </a:r>
            <a:br>
              <a:rPr lang="en-US" sz="2000">
                <a:solidFill>
                  <a:srgbClr val="1F3864"/>
                </a:solidFill>
                <a:latin typeface="Arial"/>
                <a:ea typeface="Arial"/>
                <a:cs typeface="Arial"/>
                <a:sym typeface="Arial"/>
              </a:rPr>
            </a:br>
            <a:r>
              <a:rPr lang="en-US" sz="2000">
                <a:solidFill>
                  <a:srgbClr val="1F3864"/>
                </a:solidFill>
                <a:latin typeface="Arial"/>
                <a:ea typeface="Arial"/>
                <a:cs typeface="Arial"/>
                <a:sym typeface="Arial"/>
              </a:rPr>
              <a:t>Now with the optimum value of </a:t>
            </a:r>
            <a:r>
              <a:rPr b="1" lang="en-US" sz="2000">
                <a:solidFill>
                  <a:srgbClr val="1F3864"/>
                </a:solidFill>
                <a:latin typeface="Arial"/>
                <a:ea typeface="Arial"/>
                <a:cs typeface="Arial"/>
                <a:sym typeface="Arial"/>
              </a:rPr>
              <a:t>m</a:t>
            </a:r>
            <a:r>
              <a:rPr lang="en-US" sz="2000">
                <a:solidFill>
                  <a:srgbClr val="1F3864"/>
                </a:solidFill>
                <a:latin typeface="Arial"/>
                <a:ea typeface="Arial"/>
                <a:cs typeface="Arial"/>
                <a:sym typeface="Arial"/>
              </a:rPr>
              <a:t> and </a:t>
            </a:r>
            <a:r>
              <a:rPr b="1" lang="en-US" sz="2000">
                <a:solidFill>
                  <a:srgbClr val="1F3864"/>
                </a:solidFill>
                <a:latin typeface="Arial"/>
                <a:ea typeface="Arial"/>
                <a:cs typeface="Arial"/>
                <a:sym typeface="Arial"/>
              </a:rPr>
              <a:t>c</a:t>
            </a:r>
            <a:r>
              <a:rPr lang="en-US" sz="2000">
                <a:solidFill>
                  <a:srgbClr val="1F3864"/>
                </a:solidFill>
                <a:latin typeface="Arial"/>
                <a:ea typeface="Arial"/>
                <a:cs typeface="Arial"/>
                <a:sym typeface="Arial"/>
              </a:rPr>
              <a:t> our model is ready to make predictions !</a:t>
            </a:r>
            <a:endParaRPr b="0" i="0" sz="2000">
              <a:solidFill>
                <a:srgbClr val="1F3864"/>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75"/>
          <p:cNvPicPr preferRelativeResize="0"/>
          <p:nvPr/>
        </p:nvPicPr>
        <p:blipFill rotWithShape="1">
          <a:blip r:embed="rId3">
            <a:alphaModFix/>
          </a:blip>
          <a:srcRect b="0" l="0" r="0" t="0"/>
          <a:stretch/>
        </p:blipFill>
        <p:spPr>
          <a:xfrm>
            <a:off x="514474" y="635620"/>
            <a:ext cx="5473732" cy="3659110"/>
          </a:xfrm>
          <a:prstGeom prst="rect">
            <a:avLst/>
          </a:prstGeom>
          <a:noFill/>
          <a:ln>
            <a:noFill/>
          </a:ln>
        </p:spPr>
      </p:pic>
      <p:pic>
        <p:nvPicPr>
          <p:cNvPr id="503" name="Google Shape;503;p75"/>
          <p:cNvPicPr preferRelativeResize="0"/>
          <p:nvPr/>
        </p:nvPicPr>
        <p:blipFill rotWithShape="1">
          <a:blip r:embed="rId4">
            <a:alphaModFix/>
          </a:blip>
          <a:srcRect b="0" l="0" r="0" t="0"/>
          <a:stretch/>
        </p:blipFill>
        <p:spPr>
          <a:xfrm>
            <a:off x="6969513" y="814039"/>
            <a:ext cx="4951142" cy="390710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6"/>
          <p:cNvPicPr preferRelativeResize="0"/>
          <p:nvPr/>
        </p:nvPicPr>
        <p:blipFill rotWithShape="1">
          <a:blip r:embed="rId3">
            <a:alphaModFix/>
          </a:blip>
          <a:srcRect b="0" l="0" r="0" t="0"/>
          <a:stretch/>
        </p:blipFill>
        <p:spPr>
          <a:xfrm>
            <a:off x="2260561" y="807070"/>
            <a:ext cx="5819775" cy="1028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7"/>
          <p:cNvSpPr/>
          <p:nvPr/>
        </p:nvSpPr>
        <p:spPr>
          <a:xfrm>
            <a:off x="602166" y="412596"/>
            <a:ext cx="8541834"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4292E"/>
                </a:solidFill>
                <a:latin typeface="Arial"/>
                <a:ea typeface="Arial"/>
                <a:cs typeface="Arial"/>
                <a:sym typeface="Arial"/>
              </a:rPr>
              <a:t>Problem Statement</a:t>
            </a:r>
            <a:endParaRPr/>
          </a:p>
          <a:p>
            <a:pPr indent="0" lvl="0" marL="0" marR="0" rtl="0" algn="l">
              <a:spcBef>
                <a:spcPts val="0"/>
              </a:spcBef>
              <a:spcAft>
                <a:spcPts val="0"/>
              </a:spcAft>
              <a:buNone/>
            </a:pPr>
            <a:r>
              <a:rPr lang="en-US" sz="1800">
                <a:solidFill>
                  <a:srgbClr val="24292E"/>
                </a:solidFill>
                <a:latin typeface="Arial"/>
                <a:ea typeface="Arial"/>
                <a:cs typeface="Arial"/>
                <a:sym typeface="Arial"/>
              </a:rPr>
              <a:t>A real state agents want the help to predict the house price for regions in the USA. He gave you the dataset to work on and you decided to use Linear Regressioon Model. Create a model which will help him to estimate of what the house would sell for.</a:t>
            </a:r>
            <a:endParaRPr/>
          </a:p>
          <a:p>
            <a:pPr indent="0" lvl="0" marL="0" marR="0" rtl="0" algn="l">
              <a:spcBef>
                <a:spcPts val="0"/>
              </a:spcBef>
              <a:spcAft>
                <a:spcPts val="0"/>
              </a:spcAft>
              <a:buNone/>
            </a:pPr>
            <a:r>
              <a:rPr lang="en-US" sz="1800">
                <a:solidFill>
                  <a:srgbClr val="24292E"/>
                </a:solidFill>
                <a:latin typeface="Arial"/>
                <a:ea typeface="Arial"/>
                <a:cs typeface="Arial"/>
                <a:sym typeface="Arial"/>
              </a:rPr>
              <a:t>Dataset contains 7 columns and 5000 rows with CSV extension. The data contains the following columns :</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'Avg. Area Income': Avg. Income of householder of the city house is located in.</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'Avg. Area House Age': Avg. Age of Houses in same city.</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'Avg. Area Number of Rooms': Avg. Number of Rooms for Houses in same city.</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'Avg. Area Number of Bedrooms': Avg. Number of Bedrooms for Houses in same city.</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'Area Population': Population of city.</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'Price': Price that the house sold at.</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'Address': Address of the houses.</a:t>
            </a:r>
            <a:endParaRPr b="0" i="0" sz="1800">
              <a:solidFill>
                <a:srgbClr val="24292E"/>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8"/>
          <p:cNvSpPr/>
          <p:nvPr/>
        </p:nvSpPr>
        <p:spPr>
          <a:xfrm>
            <a:off x="512956" y="334537"/>
            <a:ext cx="734314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Supervised Learning – Classification</a:t>
            </a:r>
            <a:endParaRPr/>
          </a:p>
        </p:txBody>
      </p:sp>
      <p:pic>
        <p:nvPicPr>
          <p:cNvPr id="519" name="Google Shape;519;p78"/>
          <p:cNvPicPr preferRelativeResize="0"/>
          <p:nvPr/>
        </p:nvPicPr>
        <p:blipFill rotWithShape="1">
          <a:blip r:embed="rId3">
            <a:alphaModFix/>
          </a:blip>
          <a:srcRect b="0" l="0" r="0" t="0"/>
          <a:stretch/>
        </p:blipFill>
        <p:spPr>
          <a:xfrm>
            <a:off x="1583473" y="1011330"/>
            <a:ext cx="7641489" cy="4094070"/>
          </a:xfrm>
          <a:prstGeom prst="rect">
            <a:avLst/>
          </a:prstGeom>
          <a:noFill/>
          <a:ln>
            <a:noFill/>
          </a:ln>
        </p:spPr>
      </p:pic>
      <p:sp>
        <p:nvSpPr>
          <p:cNvPr id="520" name="Google Shape;520;p78"/>
          <p:cNvSpPr/>
          <p:nvPr/>
        </p:nvSpPr>
        <p:spPr>
          <a:xfrm flipH="1">
            <a:off x="267628" y="4800606"/>
            <a:ext cx="1169762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1F3864"/>
                </a:solidFill>
                <a:latin typeface="Calibri"/>
                <a:ea typeface="Calibri"/>
                <a:cs typeface="Calibri"/>
                <a:sym typeface="Calibri"/>
              </a:rPr>
              <a:t>The answers to these questions are a discrete class. The number of level or class can vary from a minimum of two (example: true or false, yes or no) to multiclass. In machine learning, classification deals with identifying the probability of a new object being a member of a class or set. The classifiers are the algorithms that map the input data (also called features) to categories.</a:t>
            </a:r>
            <a:endParaRPr sz="1800">
              <a:solidFill>
                <a:srgbClr val="1F3864"/>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9"/>
          <p:cNvSpPr/>
          <p:nvPr/>
        </p:nvSpPr>
        <p:spPr>
          <a:xfrm>
            <a:off x="412595" y="390293"/>
            <a:ext cx="11385395"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F3864"/>
                </a:solidFill>
                <a:latin typeface="Calibri"/>
                <a:ea typeface="Calibri"/>
                <a:cs typeface="Calibri"/>
                <a:sym typeface="Calibri"/>
              </a:rPr>
              <a:t>The outcome that we are expecting is either 1 or 0, and the issue with linear regression is that it can give values large than 1 or less than 0. In the above plot we can see that linear regression is not able to draw boundaries to classify observations. The solution to this is to introduce sigmoid or Logit function (which takes a S shape) to the regression equation. The fundamental idea here is that the hypothesis will use the linear approximation, then map it with a logistic function for binary prediction</a:t>
            </a:r>
            <a:endParaRPr sz="2000">
              <a:solidFill>
                <a:srgbClr val="1F3864"/>
              </a:solidFill>
              <a:latin typeface="Calibri"/>
              <a:ea typeface="Calibri"/>
              <a:cs typeface="Calibri"/>
              <a:sym typeface="Calibri"/>
            </a:endParaRPr>
          </a:p>
        </p:txBody>
      </p:sp>
      <p:pic>
        <p:nvPicPr>
          <p:cNvPr id="526" name="Google Shape;526;p79"/>
          <p:cNvPicPr preferRelativeResize="0"/>
          <p:nvPr/>
        </p:nvPicPr>
        <p:blipFill rotWithShape="1">
          <a:blip r:embed="rId3">
            <a:alphaModFix/>
          </a:blip>
          <a:srcRect b="0" l="0" r="0" t="0"/>
          <a:stretch/>
        </p:blipFill>
        <p:spPr>
          <a:xfrm>
            <a:off x="2263699" y="2384907"/>
            <a:ext cx="6929320" cy="38644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8"/>
          <p:cNvSpPr/>
          <p:nvPr/>
        </p:nvSpPr>
        <p:spPr>
          <a:xfrm>
            <a:off x="121024" y="1075766"/>
            <a:ext cx="9022976" cy="4678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C00000"/>
                </a:solidFill>
                <a:latin typeface="Calibri"/>
                <a:ea typeface="Calibri"/>
                <a:cs typeface="Calibri"/>
                <a:sym typeface="Calibri"/>
              </a:rPr>
              <a:t>Phase 1: Business Understanding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rgbClr val="1F3864"/>
                </a:solidFill>
                <a:latin typeface="Calibri"/>
                <a:ea typeface="Calibri"/>
                <a:cs typeface="Calibri"/>
                <a:sym typeface="Calibri"/>
              </a:rPr>
              <a:t>As the name suggests the focus at this stage is to understand the overall project objectives and expectations from a business perspective. These objectives are converted to a data mining or machine learning problem definition and a plan of action around data requirements, business owners input, and how outcome performance evaluation metrics are designed.</a:t>
            </a:r>
            <a:endParaRPr sz="2400">
              <a:solidFill>
                <a:srgbClr val="1F3864"/>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80"/>
          <p:cNvPicPr preferRelativeResize="0"/>
          <p:nvPr/>
        </p:nvPicPr>
        <p:blipFill rotWithShape="1">
          <a:blip r:embed="rId3">
            <a:alphaModFix/>
          </a:blip>
          <a:srcRect b="0" l="0" r="0" t="0"/>
          <a:stretch/>
        </p:blipFill>
        <p:spPr>
          <a:xfrm>
            <a:off x="1924050" y="285750"/>
            <a:ext cx="8343900" cy="6286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1"/>
          <p:cNvSpPr/>
          <p:nvPr/>
        </p:nvSpPr>
        <p:spPr>
          <a:xfrm>
            <a:off x="512956" y="657922"/>
            <a:ext cx="11679044"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2060"/>
                </a:solidFill>
                <a:latin typeface="Helvetica Neue"/>
                <a:ea typeface="Helvetica Neue"/>
                <a:cs typeface="Helvetica Neue"/>
                <a:sym typeface="Helvetica Neue"/>
              </a:rPr>
              <a:t>Let’s say we have a model that can predict whether a person is male or female based on their height (completely fictitious). Given a height of 150cm is the person male or female.</a:t>
            </a:r>
            <a:endParaRPr/>
          </a:p>
          <a:p>
            <a:pPr indent="0" lvl="0" marL="0" marR="0" rtl="0" algn="l">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rgbClr val="002060"/>
                </a:solidFill>
                <a:latin typeface="Helvetica Neue"/>
                <a:ea typeface="Helvetica Neue"/>
                <a:cs typeface="Helvetica Neue"/>
                <a:sym typeface="Helvetica Neue"/>
              </a:rPr>
              <a:t>We have learned the coefficients of b0 = -100 and b1 = 0.6. Using the equation above we can calculate the probability of male given a height of 150cm or more formally P(male|height=150). We will use EXP() for e, because that is what you can use if you type this example into your spreadsheet:</a:t>
            </a:r>
            <a:endParaRPr/>
          </a:p>
          <a:p>
            <a:pPr indent="0" lvl="0" marL="0" marR="0" rtl="0" algn="l">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0" lvl="0" marL="0" marR="0" rtl="0" algn="ctr">
              <a:spcBef>
                <a:spcPts val="0"/>
              </a:spcBef>
              <a:spcAft>
                <a:spcPts val="0"/>
              </a:spcAft>
              <a:buNone/>
            </a:pPr>
            <a:r>
              <a:rPr lang="en-US" sz="1800">
                <a:solidFill>
                  <a:srgbClr val="002060"/>
                </a:solidFill>
                <a:latin typeface="Helvetica Neue"/>
                <a:ea typeface="Helvetica Neue"/>
                <a:cs typeface="Helvetica Neue"/>
                <a:sym typeface="Helvetica Neue"/>
              </a:rPr>
              <a:t>y = e^(b0 + b1*X) / (1 + e^(b0 + b1*X))</a:t>
            </a:r>
            <a:endParaRPr/>
          </a:p>
          <a:p>
            <a:pPr indent="0" lvl="0" marL="0" marR="0" rtl="0" algn="ctr">
              <a:spcBef>
                <a:spcPts val="0"/>
              </a:spcBef>
              <a:spcAft>
                <a:spcPts val="0"/>
              </a:spcAft>
              <a:buNone/>
            </a:pPr>
            <a:r>
              <a:rPr lang="en-US" sz="1800">
                <a:solidFill>
                  <a:srgbClr val="002060"/>
                </a:solidFill>
                <a:latin typeface="Helvetica Neue"/>
                <a:ea typeface="Helvetica Neue"/>
                <a:cs typeface="Helvetica Neue"/>
                <a:sym typeface="Helvetica Neue"/>
              </a:rPr>
              <a:t>y = exp(-100 + 0.6*150) / (1 + EXP(-100 + 0.6*X))</a:t>
            </a:r>
            <a:endParaRPr/>
          </a:p>
          <a:p>
            <a:pPr indent="0" lvl="0" marL="0" marR="0" rtl="0" algn="ctr">
              <a:spcBef>
                <a:spcPts val="0"/>
              </a:spcBef>
              <a:spcAft>
                <a:spcPts val="0"/>
              </a:spcAft>
              <a:buNone/>
            </a:pPr>
            <a:r>
              <a:rPr lang="en-US" sz="1800">
                <a:solidFill>
                  <a:srgbClr val="002060"/>
                </a:solidFill>
                <a:latin typeface="Helvetica Neue"/>
                <a:ea typeface="Helvetica Neue"/>
                <a:cs typeface="Helvetica Neue"/>
                <a:sym typeface="Helvetica Neue"/>
              </a:rPr>
              <a:t>y = 0.0000453978687</a:t>
            </a:r>
            <a:endParaRPr/>
          </a:p>
          <a:p>
            <a:pPr indent="0" lvl="0" marL="0" marR="0" rtl="0" algn="l">
              <a:spcBef>
                <a:spcPts val="0"/>
              </a:spcBef>
              <a:spcAft>
                <a:spcPts val="0"/>
              </a:spcAft>
              <a:buNone/>
            </a:pPr>
            <a:r>
              <a:rPr lang="en-US" sz="1800">
                <a:solidFill>
                  <a:srgbClr val="002060"/>
                </a:solidFill>
                <a:latin typeface="Helvetica Neue"/>
                <a:ea typeface="Helvetica Neue"/>
                <a:cs typeface="Helvetica Neue"/>
                <a:sym typeface="Helvetica Neue"/>
              </a:rPr>
              <a:t>Or a probability of near zero that the person is a male.</a:t>
            </a:r>
            <a:endParaRPr b="0" sz="1800">
              <a:solidFill>
                <a:srgbClr val="002060"/>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82"/>
          <p:cNvPicPr preferRelativeResize="0"/>
          <p:nvPr/>
        </p:nvPicPr>
        <p:blipFill rotWithShape="1">
          <a:blip r:embed="rId3">
            <a:alphaModFix/>
          </a:blip>
          <a:srcRect b="0" l="0" r="0" t="0"/>
          <a:stretch/>
        </p:blipFill>
        <p:spPr>
          <a:xfrm>
            <a:off x="2005012" y="209550"/>
            <a:ext cx="8181975" cy="64389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3"/>
          <p:cNvSpPr/>
          <p:nvPr/>
        </p:nvSpPr>
        <p:spPr>
          <a:xfrm>
            <a:off x="0" y="-1187648"/>
            <a:ext cx="11819964" cy="67403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4292E"/>
                </a:solidFill>
                <a:latin typeface="Arial"/>
                <a:ea typeface="Arial"/>
                <a:cs typeface="Arial"/>
                <a:sym typeface="Arial"/>
              </a:rPr>
              <a:t> </a:t>
            </a:r>
            <a:endParaRPr/>
          </a:p>
          <a:p>
            <a:pPr indent="0" lvl="0" marL="0" marR="0" rtl="0" algn="l">
              <a:spcBef>
                <a:spcPts val="0"/>
              </a:spcBef>
              <a:spcAft>
                <a:spcPts val="0"/>
              </a:spcAft>
              <a:buNone/>
            </a:pPr>
            <a:r>
              <a:t/>
            </a:r>
            <a:endParaRPr b="1" sz="1800">
              <a:solidFill>
                <a:srgbClr val="24292E"/>
              </a:solidFill>
              <a:latin typeface="Arial"/>
              <a:ea typeface="Arial"/>
              <a:cs typeface="Arial"/>
              <a:sym typeface="Arial"/>
            </a:endParaRPr>
          </a:p>
          <a:p>
            <a:pPr indent="0" lvl="0" marL="0" marR="0" rtl="0" algn="l">
              <a:spcBef>
                <a:spcPts val="0"/>
              </a:spcBef>
              <a:spcAft>
                <a:spcPts val="0"/>
              </a:spcAft>
              <a:buNone/>
            </a:pPr>
            <a:r>
              <a:t/>
            </a:r>
            <a:endParaRPr b="1" sz="1800">
              <a:solidFill>
                <a:srgbClr val="24292E"/>
              </a:solidFill>
              <a:latin typeface="Arial"/>
              <a:ea typeface="Arial"/>
              <a:cs typeface="Arial"/>
              <a:sym typeface="Arial"/>
            </a:endParaRPr>
          </a:p>
          <a:p>
            <a:pPr indent="0" lvl="0" marL="0" marR="0" rtl="0" algn="l">
              <a:spcBef>
                <a:spcPts val="0"/>
              </a:spcBef>
              <a:spcAft>
                <a:spcPts val="0"/>
              </a:spcAft>
              <a:buNone/>
            </a:pPr>
            <a:r>
              <a:t/>
            </a:r>
            <a:endParaRPr b="1" sz="1800">
              <a:solidFill>
                <a:srgbClr val="24292E"/>
              </a:solidFill>
              <a:latin typeface="Arial"/>
              <a:ea typeface="Arial"/>
              <a:cs typeface="Arial"/>
              <a:sym typeface="Arial"/>
            </a:endParaRPr>
          </a:p>
          <a:p>
            <a:pPr indent="0" lvl="0" marL="0" marR="0" rtl="0" algn="l">
              <a:spcBef>
                <a:spcPts val="0"/>
              </a:spcBef>
              <a:spcAft>
                <a:spcPts val="0"/>
              </a:spcAft>
              <a:buNone/>
            </a:pPr>
            <a:r>
              <a:t/>
            </a:r>
            <a:endParaRPr b="1" sz="1800">
              <a:solidFill>
                <a:srgbClr val="24292E"/>
              </a:solidFill>
              <a:latin typeface="Arial"/>
              <a:ea typeface="Arial"/>
              <a:cs typeface="Arial"/>
              <a:sym typeface="Arial"/>
            </a:endParaRPr>
          </a:p>
          <a:p>
            <a:pPr indent="0" lvl="0" marL="0" marR="0" rtl="0" algn="l">
              <a:spcBef>
                <a:spcPts val="0"/>
              </a:spcBef>
              <a:spcAft>
                <a:spcPts val="0"/>
              </a:spcAft>
              <a:buNone/>
            </a:pPr>
            <a:r>
              <a:rPr b="1" lang="en-US" sz="1800">
                <a:solidFill>
                  <a:srgbClr val="24292E"/>
                </a:solidFill>
                <a:latin typeface="Arial"/>
                <a:ea typeface="Arial"/>
                <a:cs typeface="Arial"/>
                <a:sym typeface="Arial"/>
              </a:rPr>
              <a:t>Assumptions of Logistic Regression</a:t>
            </a:r>
            <a:endParaRPr/>
          </a:p>
          <a:p>
            <a:pPr indent="0" lvl="0" marL="0" marR="0" rtl="0" algn="l">
              <a:spcBef>
                <a:spcPts val="0"/>
              </a:spcBef>
              <a:spcAft>
                <a:spcPts val="0"/>
              </a:spcAft>
              <a:buNone/>
            </a:pPr>
            <a:r>
              <a:rPr lang="en-US" sz="1800">
                <a:solidFill>
                  <a:srgbClr val="24292E"/>
                </a:solidFill>
                <a:latin typeface="Arial"/>
                <a:ea typeface="Arial"/>
                <a:cs typeface="Arial"/>
                <a:sym typeface="Arial"/>
              </a:rPr>
              <a:t>Logistic Regression does not require the key assumptions of linear regression and generalized linear models. In particular, it does not require the following key assumptions of linear regression:-</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Logistic Regression does not follow the assumption of linearity. It does not require a linear relationship between the independent and dependent variables.</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The residuals or error terms do not need to follow the normal distribution.</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Logistic Regression does not require the assumption of homoscedasticity. Homoscedasticity means all the variables in the model have same variance. So, in Logistic Regression model, the variables may have different variance.</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The dependent variable in Logistic Regression is not measured on an interval or ratio scale.</a:t>
            </a:r>
            <a:endParaRPr/>
          </a:p>
          <a:p>
            <a:pPr indent="0" lvl="0" marL="0" marR="0" rtl="0" algn="l">
              <a:spcBef>
                <a:spcPts val="0"/>
              </a:spcBef>
              <a:spcAft>
                <a:spcPts val="0"/>
              </a:spcAft>
              <a:buNone/>
            </a:pPr>
            <a:r>
              <a:rPr lang="en-US" sz="1800">
                <a:solidFill>
                  <a:srgbClr val="24292E"/>
                </a:solidFill>
                <a:latin typeface="Arial"/>
                <a:ea typeface="Arial"/>
                <a:cs typeface="Arial"/>
                <a:sym typeface="Arial"/>
              </a:rPr>
              <a:t>The Logistic Regression model requires several key assumptions. These are as follows:-</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Logistic Regression model requires the dependent variable to be binary, multinomial or ordinal in nature.</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It requires the observations to be independent of each other. So, the observations should not come from repeated measurements.</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Logistic Regression algorithm requires little or no multicollinearity among the independent variables. It means that the independent variables should not be too highly correlated with each other.</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Logistic Regression model assumes linearity of independent variables and log odds.</a:t>
            </a:r>
            <a:endParaRPr/>
          </a:p>
          <a:p>
            <a:pPr indent="-114300" lvl="0" marL="0" marR="0" rtl="0" algn="l">
              <a:spcBef>
                <a:spcPts val="0"/>
              </a:spcBef>
              <a:spcAft>
                <a:spcPts val="0"/>
              </a:spcAft>
              <a:buClr>
                <a:srgbClr val="24292E"/>
              </a:buClr>
              <a:buSzPts val="1800"/>
              <a:buFont typeface="Calibri"/>
              <a:buAutoNum type="arabicPeriod"/>
            </a:pPr>
            <a:r>
              <a:rPr lang="en-US" sz="1800">
                <a:solidFill>
                  <a:srgbClr val="24292E"/>
                </a:solidFill>
                <a:latin typeface="Arial"/>
                <a:ea typeface="Arial"/>
                <a:cs typeface="Arial"/>
                <a:sym typeface="Arial"/>
              </a:rPr>
              <a:t>The success of Logistic Regression model depends on the sample sizes. Typically, it requires a large sample size to achieve the high accuracy.</a:t>
            </a:r>
            <a:endParaRPr b="0" i="0" sz="1800">
              <a:solidFill>
                <a:srgbClr val="24292E"/>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Evaluating a Classification Model Performance</a:t>
            </a:r>
            <a:endParaRPr/>
          </a:p>
        </p:txBody>
      </p:sp>
      <p:pic>
        <p:nvPicPr>
          <p:cNvPr id="552" name="Google Shape;552;p84"/>
          <p:cNvPicPr preferRelativeResize="0"/>
          <p:nvPr>
            <p:ph idx="1" type="body"/>
          </p:nvPr>
        </p:nvPicPr>
        <p:blipFill rotWithShape="1">
          <a:blip r:embed="rId3">
            <a:alphaModFix/>
          </a:blip>
          <a:srcRect b="0" l="0" r="0" t="0"/>
          <a:stretch/>
        </p:blipFill>
        <p:spPr>
          <a:xfrm>
            <a:off x="391123" y="2319454"/>
            <a:ext cx="6355365" cy="2520040"/>
          </a:xfrm>
          <a:prstGeom prst="rect">
            <a:avLst/>
          </a:prstGeom>
          <a:noFill/>
          <a:ln>
            <a:noFill/>
          </a:ln>
        </p:spPr>
      </p:pic>
      <p:sp>
        <p:nvSpPr>
          <p:cNvPr id="553" name="Google Shape;553;p84"/>
          <p:cNvSpPr/>
          <p:nvPr/>
        </p:nvSpPr>
        <p:spPr>
          <a:xfrm>
            <a:off x="6958360" y="2453268"/>
            <a:ext cx="4395439"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True Negatives (TN): Actual FALSE, which was predicted as FALSE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False Positives (FP): Actual FALSE, which was predicted as TRUE (Type I error)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False Negatives (FN): Actual TRUE, which was predicted as FALSE (Type II error)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 True Positives (TP): Actual TRUE, which was predicted as TRUE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Recall = TP/TP+FN</a:t>
            </a:r>
            <a:endParaRPr sz="18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85"/>
          <p:cNvPicPr preferRelativeResize="0"/>
          <p:nvPr/>
        </p:nvPicPr>
        <p:blipFill rotWithShape="1">
          <a:blip r:embed="rId3">
            <a:alphaModFix/>
          </a:blip>
          <a:srcRect b="0" l="0" r="0" t="0"/>
          <a:stretch/>
        </p:blipFill>
        <p:spPr>
          <a:xfrm>
            <a:off x="2096429" y="1098124"/>
            <a:ext cx="6876121" cy="400727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6"/>
          <p:cNvSpPr/>
          <p:nvPr/>
        </p:nvSpPr>
        <p:spPr>
          <a:xfrm>
            <a:off x="2988527" y="2932770"/>
            <a:ext cx="513439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22222"/>
                </a:solidFill>
                <a:latin typeface="Source Sans Pro"/>
                <a:ea typeface="Source Sans Pro"/>
                <a:cs typeface="Source Sans Pro"/>
                <a:sym typeface="Source Sans Pro"/>
              </a:rPr>
              <a:t>The confusion matrix visualizes the accuracy of a classifier by comparing the actual and predicted classes. The binary confusion matrix is composed of squares:</a:t>
            </a:r>
            <a:endParaRPr sz="1800">
              <a:solidFill>
                <a:schemeClr val="dk1"/>
              </a:solidFill>
              <a:latin typeface="Calibri"/>
              <a:ea typeface="Calibri"/>
              <a:cs typeface="Calibri"/>
              <a:sym typeface="Calibri"/>
            </a:endParaRPr>
          </a:p>
        </p:txBody>
      </p:sp>
      <p:pic>
        <p:nvPicPr>
          <p:cNvPr descr="https://www.guru99.com/images/r_programming/032918_0938_DecisionTre2.png" id="564" name="Google Shape;564;p86"/>
          <p:cNvPicPr preferRelativeResize="0"/>
          <p:nvPr/>
        </p:nvPicPr>
        <p:blipFill rotWithShape="1">
          <a:blip r:embed="rId3">
            <a:alphaModFix/>
          </a:blip>
          <a:srcRect b="0" l="0" r="0" t="0"/>
          <a:stretch/>
        </p:blipFill>
        <p:spPr>
          <a:xfrm>
            <a:off x="1700227" y="706334"/>
            <a:ext cx="5481158" cy="146323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7"/>
          <p:cNvSpPr/>
          <p:nvPr/>
        </p:nvSpPr>
        <p:spPr>
          <a:xfrm>
            <a:off x="579863" y="256478"/>
            <a:ext cx="8564137" cy="1477328"/>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222222"/>
              </a:buClr>
              <a:buSzPts val="1800"/>
              <a:buFont typeface="Arial"/>
              <a:buChar char="•"/>
            </a:pPr>
            <a:r>
              <a:rPr lang="en-US" sz="1800">
                <a:solidFill>
                  <a:srgbClr val="222222"/>
                </a:solidFill>
                <a:latin typeface="Source Sans Pro"/>
                <a:ea typeface="Source Sans Pro"/>
                <a:cs typeface="Source Sans Pro"/>
                <a:sym typeface="Source Sans Pro"/>
              </a:rPr>
              <a:t>TP: True Positive: Predicted values correctly predicted as actual positive</a:t>
            </a:r>
            <a:endParaRPr/>
          </a:p>
          <a:p>
            <a:pPr indent="-114300" lvl="0" marL="0" marR="0" rtl="0" algn="l">
              <a:spcBef>
                <a:spcPts val="0"/>
              </a:spcBef>
              <a:spcAft>
                <a:spcPts val="0"/>
              </a:spcAft>
              <a:buClr>
                <a:srgbClr val="222222"/>
              </a:buClr>
              <a:buSzPts val="1800"/>
              <a:buFont typeface="Arial"/>
              <a:buChar char="•"/>
            </a:pPr>
            <a:r>
              <a:rPr lang="en-US" sz="1800">
                <a:solidFill>
                  <a:srgbClr val="222222"/>
                </a:solidFill>
                <a:latin typeface="Source Sans Pro"/>
                <a:ea typeface="Source Sans Pro"/>
                <a:cs typeface="Source Sans Pro"/>
                <a:sym typeface="Source Sans Pro"/>
              </a:rPr>
              <a:t>FP: Predicted values incorrectly predicted an actual positive. i.e., Negative values predicted as positive</a:t>
            </a:r>
            <a:endParaRPr/>
          </a:p>
          <a:p>
            <a:pPr indent="-114300" lvl="0" marL="0" marR="0" rtl="0" algn="l">
              <a:spcBef>
                <a:spcPts val="0"/>
              </a:spcBef>
              <a:spcAft>
                <a:spcPts val="0"/>
              </a:spcAft>
              <a:buClr>
                <a:srgbClr val="222222"/>
              </a:buClr>
              <a:buSzPts val="1800"/>
              <a:buFont typeface="Arial"/>
              <a:buChar char="•"/>
            </a:pPr>
            <a:r>
              <a:rPr lang="en-US" sz="1800">
                <a:solidFill>
                  <a:srgbClr val="222222"/>
                </a:solidFill>
                <a:latin typeface="Source Sans Pro"/>
                <a:ea typeface="Source Sans Pro"/>
                <a:cs typeface="Source Sans Pro"/>
                <a:sym typeface="Source Sans Pro"/>
              </a:rPr>
              <a:t>FN: False Negative: Positive values predicted as negative</a:t>
            </a:r>
            <a:endParaRPr/>
          </a:p>
          <a:p>
            <a:pPr indent="-114300" lvl="0" marL="0" marR="0" rtl="0" algn="l">
              <a:spcBef>
                <a:spcPts val="0"/>
              </a:spcBef>
              <a:spcAft>
                <a:spcPts val="0"/>
              </a:spcAft>
              <a:buClr>
                <a:srgbClr val="222222"/>
              </a:buClr>
              <a:buSzPts val="1800"/>
              <a:buFont typeface="Arial"/>
              <a:buChar char="•"/>
            </a:pPr>
            <a:r>
              <a:rPr lang="en-US" sz="1800">
                <a:solidFill>
                  <a:srgbClr val="222222"/>
                </a:solidFill>
                <a:latin typeface="Source Sans Pro"/>
                <a:ea typeface="Source Sans Pro"/>
                <a:cs typeface="Source Sans Pro"/>
                <a:sym typeface="Source Sans Pro"/>
              </a:rPr>
              <a:t>TN: True Negative: Predicted values correctly predicted as an actual negative</a:t>
            </a:r>
            <a:endParaRPr b="0" i="0" sz="1800">
              <a:solidFill>
                <a:srgbClr val="222222"/>
              </a:solidFill>
              <a:latin typeface="Source Sans Pro"/>
              <a:ea typeface="Source Sans Pro"/>
              <a:cs typeface="Source Sans Pro"/>
              <a:sym typeface="Source Sans Pro"/>
            </a:endParaRPr>
          </a:p>
        </p:txBody>
      </p:sp>
      <p:pic>
        <p:nvPicPr>
          <p:cNvPr id="570" name="Google Shape;570;p87"/>
          <p:cNvPicPr preferRelativeResize="0"/>
          <p:nvPr/>
        </p:nvPicPr>
        <p:blipFill rotWithShape="1">
          <a:blip r:embed="rId3">
            <a:alphaModFix/>
          </a:blip>
          <a:srcRect b="0" l="0" r="0" t="0"/>
          <a:stretch/>
        </p:blipFill>
        <p:spPr>
          <a:xfrm>
            <a:off x="4295775" y="2905125"/>
            <a:ext cx="3600450" cy="10477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8"/>
          <p:cNvSpPr/>
          <p:nvPr/>
        </p:nvSpPr>
        <p:spPr>
          <a:xfrm>
            <a:off x="312233" y="412595"/>
            <a:ext cx="10905893"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22222"/>
                </a:solidFill>
                <a:latin typeface="Source Sans Pro"/>
                <a:ea typeface="Source Sans Pro"/>
                <a:cs typeface="Source Sans Pro"/>
                <a:sym typeface="Source Sans Pro"/>
              </a:rPr>
              <a:t>Example of Confusion Matrix:</a:t>
            </a:r>
            <a:endParaRPr/>
          </a:p>
          <a:p>
            <a:pPr indent="0" lvl="0" marL="0" marR="0" rtl="0" algn="l">
              <a:spcBef>
                <a:spcPts val="0"/>
              </a:spcBef>
              <a:spcAft>
                <a:spcPts val="0"/>
              </a:spcAft>
              <a:buNone/>
            </a:pPr>
            <a:r>
              <a:rPr lang="en-US" sz="1800">
                <a:solidFill>
                  <a:srgbClr val="222222"/>
                </a:solidFill>
                <a:latin typeface="Source Sans Pro"/>
                <a:ea typeface="Source Sans Pro"/>
                <a:cs typeface="Source Sans Pro"/>
                <a:sym typeface="Source Sans Pro"/>
              </a:rPr>
              <a:t>Confusion Matrix is a useful machine learning method which allows you to measure Recall, Precision, Accuracy, and AUC-ROC curve. Below given is an example to know the terms True Positive, True Negative, False Negative, and True Negative.</a:t>
            </a:r>
            <a:endParaRPr/>
          </a:p>
          <a:p>
            <a:pPr indent="0" lvl="0" marL="0" marR="0" rtl="0" algn="l">
              <a:spcBef>
                <a:spcPts val="0"/>
              </a:spcBef>
              <a:spcAft>
                <a:spcPts val="0"/>
              </a:spcAft>
              <a:buNone/>
            </a:pPr>
            <a:r>
              <a:rPr b="1" lang="en-US" sz="1800">
                <a:solidFill>
                  <a:srgbClr val="222222"/>
                </a:solidFill>
                <a:latin typeface="Source Sans Pro"/>
                <a:ea typeface="Source Sans Pro"/>
                <a:cs typeface="Source Sans Pro"/>
                <a:sym typeface="Source Sans Pro"/>
              </a:rPr>
              <a:t>True Positive:</a:t>
            </a:r>
            <a:endParaRPr sz="1800">
              <a:solidFill>
                <a:srgbClr val="222222"/>
              </a:solidFill>
              <a:latin typeface="Source Sans Pro"/>
              <a:ea typeface="Source Sans Pro"/>
              <a:cs typeface="Source Sans Pro"/>
              <a:sym typeface="Source Sans Pro"/>
            </a:endParaRPr>
          </a:p>
          <a:p>
            <a:pPr indent="0" lvl="0" marL="0" marR="0" rtl="0" algn="l">
              <a:spcBef>
                <a:spcPts val="0"/>
              </a:spcBef>
              <a:spcAft>
                <a:spcPts val="0"/>
              </a:spcAft>
              <a:buNone/>
            </a:pPr>
            <a:r>
              <a:rPr lang="en-US" sz="1800">
                <a:solidFill>
                  <a:srgbClr val="222222"/>
                </a:solidFill>
                <a:latin typeface="Source Sans Pro"/>
                <a:ea typeface="Source Sans Pro"/>
                <a:cs typeface="Source Sans Pro"/>
                <a:sym typeface="Source Sans Pro"/>
              </a:rPr>
              <a:t>You projected positive and its turn out to be true. For example, you had predicted that France would win the world cup, and it won.</a:t>
            </a:r>
            <a:endParaRPr/>
          </a:p>
          <a:p>
            <a:pPr indent="0" lvl="0" marL="0" marR="0" rtl="0" algn="l">
              <a:spcBef>
                <a:spcPts val="0"/>
              </a:spcBef>
              <a:spcAft>
                <a:spcPts val="0"/>
              </a:spcAft>
              <a:buNone/>
            </a:pPr>
            <a:r>
              <a:rPr b="1" lang="en-US" sz="1800">
                <a:solidFill>
                  <a:srgbClr val="222222"/>
                </a:solidFill>
                <a:latin typeface="Source Sans Pro"/>
                <a:ea typeface="Source Sans Pro"/>
                <a:cs typeface="Source Sans Pro"/>
                <a:sym typeface="Source Sans Pro"/>
              </a:rPr>
              <a:t>True Negative:</a:t>
            </a:r>
            <a:endParaRPr sz="1800">
              <a:solidFill>
                <a:srgbClr val="222222"/>
              </a:solidFill>
              <a:latin typeface="Source Sans Pro"/>
              <a:ea typeface="Source Sans Pro"/>
              <a:cs typeface="Source Sans Pro"/>
              <a:sym typeface="Source Sans Pro"/>
            </a:endParaRPr>
          </a:p>
          <a:p>
            <a:pPr indent="0" lvl="0" marL="0" marR="0" rtl="0" algn="l">
              <a:spcBef>
                <a:spcPts val="0"/>
              </a:spcBef>
              <a:spcAft>
                <a:spcPts val="0"/>
              </a:spcAft>
              <a:buNone/>
            </a:pPr>
            <a:r>
              <a:rPr lang="en-US" sz="1800">
                <a:solidFill>
                  <a:srgbClr val="222222"/>
                </a:solidFill>
                <a:latin typeface="Source Sans Pro"/>
                <a:ea typeface="Source Sans Pro"/>
                <a:cs typeface="Source Sans Pro"/>
                <a:sym typeface="Source Sans Pro"/>
              </a:rPr>
              <a:t>When you predicted negative, and it's true. You had predicted that England would not win and it lost.</a:t>
            </a:r>
            <a:endParaRPr/>
          </a:p>
          <a:p>
            <a:pPr indent="0" lvl="0" marL="0" marR="0" rtl="0" algn="l">
              <a:spcBef>
                <a:spcPts val="0"/>
              </a:spcBef>
              <a:spcAft>
                <a:spcPts val="0"/>
              </a:spcAft>
              <a:buNone/>
            </a:pPr>
            <a:r>
              <a:rPr b="1" lang="en-US" sz="1800">
                <a:solidFill>
                  <a:srgbClr val="222222"/>
                </a:solidFill>
                <a:latin typeface="Source Sans Pro"/>
                <a:ea typeface="Source Sans Pro"/>
                <a:cs typeface="Source Sans Pro"/>
                <a:sym typeface="Source Sans Pro"/>
              </a:rPr>
              <a:t>False Positive:</a:t>
            </a:r>
            <a:endParaRPr sz="1800">
              <a:solidFill>
                <a:srgbClr val="222222"/>
              </a:solidFill>
              <a:latin typeface="Source Sans Pro"/>
              <a:ea typeface="Source Sans Pro"/>
              <a:cs typeface="Source Sans Pro"/>
              <a:sym typeface="Source Sans Pro"/>
            </a:endParaRPr>
          </a:p>
          <a:p>
            <a:pPr indent="0" lvl="0" marL="0" marR="0" rtl="0" algn="l">
              <a:spcBef>
                <a:spcPts val="0"/>
              </a:spcBef>
              <a:spcAft>
                <a:spcPts val="0"/>
              </a:spcAft>
              <a:buNone/>
            </a:pPr>
            <a:r>
              <a:rPr lang="en-US" sz="1800">
                <a:solidFill>
                  <a:srgbClr val="222222"/>
                </a:solidFill>
                <a:latin typeface="Source Sans Pro"/>
                <a:ea typeface="Source Sans Pro"/>
                <a:cs typeface="Source Sans Pro"/>
                <a:sym typeface="Source Sans Pro"/>
              </a:rPr>
              <a:t>Your prediction is positive, and it is false.</a:t>
            </a:r>
            <a:endParaRPr/>
          </a:p>
          <a:p>
            <a:pPr indent="0" lvl="0" marL="0" marR="0" rtl="0" algn="l">
              <a:spcBef>
                <a:spcPts val="0"/>
              </a:spcBef>
              <a:spcAft>
                <a:spcPts val="0"/>
              </a:spcAft>
              <a:buNone/>
            </a:pPr>
            <a:r>
              <a:rPr lang="en-US" sz="1800">
                <a:solidFill>
                  <a:srgbClr val="222222"/>
                </a:solidFill>
                <a:latin typeface="Source Sans Pro"/>
                <a:ea typeface="Source Sans Pro"/>
                <a:cs typeface="Source Sans Pro"/>
                <a:sym typeface="Source Sans Pro"/>
              </a:rPr>
              <a:t>You had predicted that England would win, but it lost.</a:t>
            </a:r>
            <a:endParaRPr/>
          </a:p>
          <a:p>
            <a:pPr indent="0" lvl="0" marL="0" marR="0" rtl="0" algn="l">
              <a:spcBef>
                <a:spcPts val="0"/>
              </a:spcBef>
              <a:spcAft>
                <a:spcPts val="0"/>
              </a:spcAft>
              <a:buNone/>
            </a:pPr>
            <a:r>
              <a:rPr b="1" lang="en-US" sz="1800">
                <a:solidFill>
                  <a:srgbClr val="222222"/>
                </a:solidFill>
                <a:latin typeface="Source Sans Pro"/>
                <a:ea typeface="Source Sans Pro"/>
                <a:cs typeface="Source Sans Pro"/>
                <a:sym typeface="Source Sans Pro"/>
              </a:rPr>
              <a:t>False Negative:</a:t>
            </a:r>
            <a:endParaRPr sz="1800">
              <a:solidFill>
                <a:srgbClr val="222222"/>
              </a:solidFill>
              <a:latin typeface="Source Sans Pro"/>
              <a:ea typeface="Source Sans Pro"/>
              <a:cs typeface="Source Sans Pro"/>
              <a:sym typeface="Source Sans Pro"/>
            </a:endParaRPr>
          </a:p>
          <a:p>
            <a:pPr indent="0" lvl="0" marL="0" marR="0" rtl="0" algn="l">
              <a:spcBef>
                <a:spcPts val="0"/>
              </a:spcBef>
              <a:spcAft>
                <a:spcPts val="0"/>
              </a:spcAft>
              <a:buNone/>
            </a:pPr>
            <a:r>
              <a:rPr lang="en-US" sz="1800">
                <a:solidFill>
                  <a:srgbClr val="222222"/>
                </a:solidFill>
                <a:latin typeface="Source Sans Pro"/>
                <a:ea typeface="Source Sans Pro"/>
                <a:cs typeface="Source Sans Pro"/>
                <a:sym typeface="Source Sans Pro"/>
              </a:rPr>
              <a:t>Your prediction is negative, and result it is also false.</a:t>
            </a:r>
            <a:endParaRPr/>
          </a:p>
          <a:p>
            <a:pPr indent="0" lvl="0" marL="0" marR="0" rtl="0" algn="l">
              <a:spcBef>
                <a:spcPts val="0"/>
              </a:spcBef>
              <a:spcAft>
                <a:spcPts val="0"/>
              </a:spcAft>
              <a:buNone/>
            </a:pPr>
            <a:r>
              <a:rPr lang="en-US" sz="1800">
                <a:solidFill>
                  <a:srgbClr val="222222"/>
                </a:solidFill>
                <a:latin typeface="Source Sans Pro"/>
                <a:ea typeface="Source Sans Pro"/>
                <a:cs typeface="Source Sans Pro"/>
                <a:sym typeface="Source Sans Pro"/>
              </a:rPr>
              <a:t>You had predicted that France would not win, but it won.</a:t>
            </a:r>
            <a:endParaRPr/>
          </a:p>
          <a:p>
            <a:pPr indent="0" lvl="0" marL="0" marR="0" rtl="0" algn="l">
              <a:spcBef>
                <a:spcPts val="0"/>
              </a:spcBef>
              <a:spcAft>
                <a:spcPts val="0"/>
              </a:spcAft>
              <a:buNone/>
            </a:pPr>
            <a:r>
              <a:rPr lang="en-US" sz="1800">
                <a:solidFill>
                  <a:srgbClr val="222222"/>
                </a:solidFill>
                <a:latin typeface="Source Sans Pro"/>
                <a:ea typeface="Source Sans Pro"/>
                <a:cs typeface="Source Sans Pro"/>
                <a:sym typeface="Source Sans Pro"/>
              </a:rPr>
              <a:t>You should remember that we describe predicted values as either True or False or Positive and Negative.</a:t>
            </a:r>
            <a:endParaRPr b="0" i="0" sz="1800">
              <a:solidFill>
                <a:srgbClr val="222222"/>
              </a:solidFill>
              <a:latin typeface="Source Sans Pro"/>
              <a:ea typeface="Source Sans Pro"/>
              <a:cs typeface="Source Sans Pro"/>
              <a:sym typeface="Source Sans Pr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89"/>
          <p:cNvPicPr preferRelativeResize="0"/>
          <p:nvPr/>
        </p:nvPicPr>
        <p:blipFill rotWithShape="1">
          <a:blip r:embed="rId3">
            <a:alphaModFix/>
          </a:blip>
          <a:srcRect b="0" l="0" r="0" t="0"/>
          <a:stretch/>
        </p:blipFill>
        <p:spPr>
          <a:xfrm>
            <a:off x="1395412" y="200025"/>
            <a:ext cx="9401175" cy="645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p:nvPr/>
        </p:nvSpPr>
        <p:spPr>
          <a:xfrm>
            <a:off x="0" y="793376"/>
            <a:ext cx="9144000" cy="48628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C00000"/>
                </a:solidFill>
                <a:latin typeface="Calibri"/>
                <a:ea typeface="Calibri"/>
                <a:cs typeface="Calibri"/>
                <a:sym typeface="Calibri"/>
              </a:rPr>
              <a:t>Phase 2: Data Understanding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rgbClr val="1F3864"/>
                </a:solidFill>
                <a:latin typeface="Calibri"/>
                <a:ea typeface="Calibri"/>
                <a:cs typeface="Calibri"/>
                <a:sym typeface="Calibri"/>
              </a:rPr>
              <a:t>In this phase, initial data are collected that were identified as requirements in the previous phase. Activities are carried out to understanding data gaps or relevance of the data to the objective in hand, any data quality issues, and first insights into the data to bring out appropriate hypotheses. The outcome of this phase will be presented to the business iteratively to bring more clarity into the business understanding and project objective</a:t>
            </a:r>
            <a:endParaRPr sz="2800">
              <a:solidFill>
                <a:srgbClr val="1F3864"/>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0"/>
          <p:cNvSpPr/>
          <p:nvPr/>
        </p:nvSpPr>
        <p:spPr>
          <a:xfrm>
            <a:off x="0" y="296724"/>
            <a:ext cx="12048565" cy="64633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F3864"/>
              </a:buClr>
              <a:buSzPts val="2800"/>
              <a:buFont typeface="Arial"/>
              <a:buNone/>
            </a:pPr>
            <a:r>
              <a:rPr b="0" i="0" lang="en-US" sz="2800" u="none" cap="none" strike="noStrike">
                <a:solidFill>
                  <a:srgbClr val="1F3864"/>
                </a:solidFill>
                <a:latin typeface="Arial"/>
                <a:ea typeface="Arial"/>
                <a:cs typeface="Arial"/>
                <a:sym typeface="Arial"/>
              </a:rPr>
              <a:t>from sklearn.metrics import</a:t>
            </a:r>
            <a:r>
              <a:rPr b="0" i="0" lang="en-US" sz="2800" u="none" cap="none" strike="noStrike">
                <a:solidFill>
                  <a:srgbClr val="1F3864"/>
                </a:solidFill>
                <a:latin typeface="Arial"/>
                <a:ea typeface="Arial"/>
                <a:cs typeface="Arial"/>
                <a:sym typeface="Arial"/>
              </a:rPr>
              <a:t>    </a:t>
            </a:r>
            <a:r>
              <a:rPr b="0" i="0" lang="en-US" sz="2800" u="none" cap="none" strike="noStrike">
                <a:solidFill>
                  <a:srgbClr val="1F3864"/>
                </a:solidFill>
                <a:latin typeface="Arial"/>
                <a:ea typeface="Arial"/>
                <a:cs typeface="Arial"/>
                <a:sym typeface="Arial"/>
              </a:rPr>
              <a:t>precision_recall_fscore_support as score </a:t>
            </a:r>
            <a:endParaRPr/>
          </a:p>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1F3864"/>
              </a:solidFill>
              <a:latin typeface="Arial"/>
              <a:ea typeface="Arial"/>
              <a:cs typeface="Arial"/>
              <a:sym typeface="Arial"/>
            </a:endParaRPr>
          </a:p>
          <a:p>
            <a:pPr indent="0" lvl="0" marL="0" marR="0" rtl="0" algn="l">
              <a:lnSpc>
                <a:spcPct val="100000"/>
              </a:lnSpc>
              <a:spcBef>
                <a:spcPts val="0"/>
              </a:spcBef>
              <a:spcAft>
                <a:spcPts val="0"/>
              </a:spcAft>
              <a:buClr>
                <a:srgbClr val="1F3864"/>
              </a:buClr>
              <a:buSzPts val="2800"/>
              <a:buFont typeface="Arial"/>
              <a:buNone/>
            </a:pPr>
            <a:r>
              <a:rPr b="0" i="0" lang="en-US" sz="2800" u="none" cap="none" strike="noStrike">
                <a:solidFill>
                  <a:srgbClr val="1F3864"/>
                </a:solidFill>
                <a:latin typeface="Arial"/>
                <a:ea typeface="Arial"/>
                <a:cs typeface="Arial"/>
                <a:sym typeface="Arial"/>
              </a:rPr>
              <a:t>predicted = [1,2,3,4,5,1,2,1,1,4,5]</a:t>
            </a:r>
            <a:endParaRPr/>
          </a:p>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1F3864"/>
              </a:solidFill>
              <a:latin typeface="Arial"/>
              <a:ea typeface="Arial"/>
              <a:cs typeface="Arial"/>
              <a:sym typeface="Arial"/>
            </a:endParaRPr>
          </a:p>
          <a:p>
            <a:pPr indent="0" lvl="0" marL="0" marR="0" rtl="0" algn="l">
              <a:lnSpc>
                <a:spcPct val="100000"/>
              </a:lnSpc>
              <a:spcBef>
                <a:spcPts val="0"/>
              </a:spcBef>
              <a:spcAft>
                <a:spcPts val="0"/>
              </a:spcAft>
              <a:buClr>
                <a:srgbClr val="1F3864"/>
              </a:buClr>
              <a:buSzPts val="2800"/>
              <a:buFont typeface="Arial"/>
              <a:buNone/>
            </a:pPr>
            <a:r>
              <a:rPr b="0" i="0" lang="en-US" sz="2800" u="none" cap="none" strike="noStrike">
                <a:solidFill>
                  <a:srgbClr val="1F3864"/>
                </a:solidFill>
                <a:latin typeface="Arial"/>
                <a:ea typeface="Arial"/>
                <a:cs typeface="Arial"/>
                <a:sym typeface="Arial"/>
              </a:rPr>
              <a:t> y_test = [1,2,3,4,5,1,2,1,1,4,1] </a:t>
            </a:r>
            <a:endParaRPr/>
          </a:p>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1F3864"/>
              </a:solidFill>
              <a:latin typeface="Arial"/>
              <a:ea typeface="Arial"/>
              <a:cs typeface="Arial"/>
              <a:sym typeface="Arial"/>
            </a:endParaRPr>
          </a:p>
          <a:p>
            <a:pPr indent="0" lvl="0" marL="0" marR="0" rtl="0" algn="l">
              <a:lnSpc>
                <a:spcPct val="100000"/>
              </a:lnSpc>
              <a:spcBef>
                <a:spcPts val="0"/>
              </a:spcBef>
              <a:spcAft>
                <a:spcPts val="0"/>
              </a:spcAft>
              <a:buClr>
                <a:srgbClr val="1F3864"/>
              </a:buClr>
              <a:buSzPts val="2800"/>
              <a:buFont typeface="Arial"/>
              <a:buNone/>
            </a:pPr>
            <a:r>
              <a:rPr b="0" i="0" lang="en-US" sz="2800" u="none" cap="none" strike="noStrike">
                <a:solidFill>
                  <a:srgbClr val="1F3864"/>
                </a:solidFill>
                <a:latin typeface="Arial"/>
                <a:ea typeface="Arial"/>
                <a:cs typeface="Arial"/>
                <a:sym typeface="Arial"/>
              </a:rPr>
              <a:t>precision, recall, fscore, support = score(y_test,predicted) </a:t>
            </a:r>
            <a:endParaRPr/>
          </a:p>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1F3864"/>
              </a:solidFill>
              <a:latin typeface="Arial"/>
              <a:ea typeface="Arial"/>
              <a:cs typeface="Arial"/>
              <a:sym typeface="Arial"/>
            </a:endParaRPr>
          </a:p>
          <a:p>
            <a:pPr indent="0" lvl="0" marL="0" marR="0" rtl="0" algn="l">
              <a:lnSpc>
                <a:spcPct val="100000"/>
              </a:lnSpc>
              <a:spcBef>
                <a:spcPts val="0"/>
              </a:spcBef>
              <a:spcAft>
                <a:spcPts val="0"/>
              </a:spcAft>
              <a:buClr>
                <a:srgbClr val="1F3864"/>
              </a:buClr>
              <a:buSzPts val="2800"/>
              <a:buFont typeface="Arial"/>
              <a:buNone/>
            </a:pPr>
            <a:r>
              <a:rPr b="0" i="0" lang="en-US" sz="2800" u="none" cap="none" strike="noStrike">
                <a:solidFill>
                  <a:srgbClr val="1F3864"/>
                </a:solidFill>
                <a:latin typeface="Arial"/>
                <a:ea typeface="Arial"/>
                <a:cs typeface="Arial"/>
                <a:sym typeface="Arial"/>
              </a:rPr>
              <a:t>print('precision: {}'.format(precision))</a:t>
            </a:r>
            <a:endParaRPr/>
          </a:p>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1F3864"/>
              </a:solidFill>
              <a:latin typeface="Arial"/>
              <a:ea typeface="Arial"/>
              <a:cs typeface="Arial"/>
              <a:sym typeface="Arial"/>
            </a:endParaRPr>
          </a:p>
          <a:p>
            <a:pPr indent="0" lvl="0" marL="0" marR="0" rtl="0" algn="l">
              <a:lnSpc>
                <a:spcPct val="100000"/>
              </a:lnSpc>
              <a:spcBef>
                <a:spcPts val="0"/>
              </a:spcBef>
              <a:spcAft>
                <a:spcPts val="0"/>
              </a:spcAft>
              <a:buClr>
                <a:srgbClr val="1F3864"/>
              </a:buClr>
              <a:buSzPts val="2800"/>
              <a:buFont typeface="Arial"/>
              <a:buNone/>
            </a:pPr>
            <a:r>
              <a:rPr b="0" i="0" lang="en-US" sz="2800" u="none" cap="none" strike="noStrike">
                <a:solidFill>
                  <a:srgbClr val="1F3864"/>
                </a:solidFill>
                <a:latin typeface="Arial"/>
                <a:ea typeface="Arial"/>
                <a:cs typeface="Arial"/>
                <a:sym typeface="Arial"/>
              </a:rPr>
              <a:t> print('recall: {}'.format(recall))</a:t>
            </a:r>
            <a:endParaRPr/>
          </a:p>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1F3864"/>
              </a:solidFill>
              <a:latin typeface="Arial"/>
              <a:ea typeface="Arial"/>
              <a:cs typeface="Arial"/>
              <a:sym typeface="Arial"/>
            </a:endParaRPr>
          </a:p>
          <a:p>
            <a:pPr indent="0" lvl="0" marL="0" marR="0" rtl="0" algn="l">
              <a:lnSpc>
                <a:spcPct val="100000"/>
              </a:lnSpc>
              <a:spcBef>
                <a:spcPts val="0"/>
              </a:spcBef>
              <a:spcAft>
                <a:spcPts val="0"/>
              </a:spcAft>
              <a:buClr>
                <a:srgbClr val="1F3864"/>
              </a:buClr>
              <a:buSzPts val="2800"/>
              <a:buFont typeface="Arial"/>
              <a:buNone/>
            </a:pPr>
            <a:r>
              <a:rPr b="0" i="0" lang="en-US" sz="2800" u="none" cap="none" strike="noStrike">
                <a:solidFill>
                  <a:srgbClr val="1F3864"/>
                </a:solidFill>
                <a:latin typeface="Arial"/>
                <a:ea typeface="Arial"/>
                <a:cs typeface="Arial"/>
                <a:sym typeface="Arial"/>
              </a:rPr>
              <a:t> print('fscore: {}'.format(fscore)) </a:t>
            </a:r>
            <a:endParaRPr/>
          </a:p>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1F3864"/>
              </a:solidFill>
              <a:latin typeface="Arial"/>
              <a:ea typeface="Arial"/>
              <a:cs typeface="Arial"/>
              <a:sym typeface="Arial"/>
            </a:endParaRPr>
          </a:p>
          <a:p>
            <a:pPr indent="0" lvl="0" marL="0" marR="0" rtl="0" algn="l">
              <a:lnSpc>
                <a:spcPct val="100000"/>
              </a:lnSpc>
              <a:spcBef>
                <a:spcPts val="0"/>
              </a:spcBef>
              <a:spcAft>
                <a:spcPts val="0"/>
              </a:spcAft>
              <a:buClr>
                <a:srgbClr val="1F3864"/>
              </a:buClr>
              <a:buSzPts val="2800"/>
              <a:buFont typeface="Arial"/>
              <a:buNone/>
            </a:pPr>
            <a:r>
              <a:rPr b="0" i="0" lang="en-US" sz="2800" u="none" cap="none" strike="noStrike">
                <a:solidFill>
                  <a:srgbClr val="1F3864"/>
                </a:solidFill>
                <a:latin typeface="Arial"/>
                <a:ea typeface="Arial"/>
                <a:cs typeface="Arial"/>
                <a:sym typeface="Arial"/>
              </a:rPr>
              <a:t>print('support: {}'.format(support))</a:t>
            </a:r>
            <a:r>
              <a:rPr b="0" i="0" lang="en-US" sz="2800" u="none" cap="none" strike="noStrike">
                <a:solidFill>
                  <a:srgbClr val="1F3864"/>
                </a:solidFill>
                <a:latin typeface="Calibri"/>
                <a:ea typeface="Calibri"/>
                <a:cs typeface="Calibri"/>
                <a:sym typeface="Calibri"/>
              </a:rPr>
              <a:t> </a:t>
            </a:r>
            <a:endParaRPr b="0" i="0" sz="2800" u="none" cap="none" strike="noStrike">
              <a:solidFill>
                <a:srgbClr val="1F3864"/>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1"/>
          <p:cNvSpPr/>
          <p:nvPr/>
        </p:nvSpPr>
        <p:spPr>
          <a:xfrm>
            <a:off x="161365" y="255494"/>
            <a:ext cx="8982635"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4292E"/>
                </a:solidFill>
                <a:latin typeface="Arial"/>
                <a:ea typeface="Arial"/>
                <a:cs typeface="Arial"/>
                <a:sym typeface="Arial"/>
              </a:rPr>
              <a:t>Problem Statement</a:t>
            </a:r>
            <a:endParaRPr/>
          </a:p>
          <a:p>
            <a:pPr indent="0" lvl="0" marL="0" marR="0" rtl="0" algn="l">
              <a:spcBef>
                <a:spcPts val="0"/>
              </a:spcBef>
              <a:spcAft>
                <a:spcPts val="0"/>
              </a:spcAft>
              <a:buNone/>
            </a:pPr>
            <a:r>
              <a:rPr lang="en-US" sz="1800">
                <a:solidFill>
                  <a:srgbClr val="24292E"/>
                </a:solidFill>
                <a:latin typeface="Arial"/>
                <a:ea typeface="Arial"/>
                <a:cs typeface="Arial"/>
                <a:sym typeface="Arial"/>
              </a:rPr>
              <a:t>A real state agents want the help to predict the house price for regions in the USA. He gave you the dataset to work on and you decided to use Linear Regressioon Model. Create a model which will help him to estimate of what the house would sell for.</a:t>
            </a:r>
            <a:endParaRPr/>
          </a:p>
          <a:p>
            <a:pPr indent="0" lvl="0" marL="0" marR="0" rtl="0" algn="l">
              <a:spcBef>
                <a:spcPts val="0"/>
              </a:spcBef>
              <a:spcAft>
                <a:spcPts val="0"/>
              </a:spcAft>
              <a:buNone/>
            </a:pPr>
            <a:r>
              <a:rPr lang="en-US" sz="1800">
                <a:solidFill>
                  <a:srgbClr val="24292E"/>
                </a:solidFill>
                <a:latin typeface="Arial"/>
                <a:ea typeface="Arial"/>
                <a:cs typeface="Arial"/>
                <a:sym typeface="Arial"/>
              </a:rPr>
              <a:t>Dataset contains 7 columns and 5000 rows with CSV extension. The data contains the following columns :</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'Avg. Area Income': Avg. Income of householder of the city house is located in.</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'Avg. Area House Age': Avg. Age of Houses in same city.</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'Avg. Area Number of Rooms': Avg. Number of Rooms for Houses in same city.</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'Avg. Area Number of Bedrooms': Avg. Number of Bedrooms for Houses in same city.</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'Area Population': Population of city.</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'Price': Price that the house sold at.</a:t>
            </a:r>
            <a:endParaRPr/>
          </a:p>
          <a:p>
            <a:pPr indent="-114300" lvl="0" marL="0" marR="0" rtl="0" algn="l">
              <a:spcBef>
                <a:spcPts val="0"/>
              </a:spcBef>
              <a:spcAft>
                <a:spcPts val="0"/>
              </a:spcAft>
              <a:buClr>
                <a:srgbClr val="24292E"/>
              </a:buClr>
              <a:buSzPts val="1800"/>
              <a:buFont typeface="Arial"/>
              <a:buChar char="•"/>
            </a:pPr>
            <a:r>
              <a:rPr lang="en-US" sz="1800">
                <a:solidFill>
                  <a:srgbClr val="24292E"/>
                </a:solidFill>
                <a:latin typeface="Arial"/>
                <a:ea typeface="Arial"/>
                <a:cs typeface="Arial"/>
                <a:sym typeface="Arial"/>
              </a:rPr>
              <a:t>'Address': Address of the houses.</a:t>
            </a:r>
            <a:endParaRPr b="0" i="0" sz="1800">
              <a:solidFill>
                <a:srgbClr val="24292E"/>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2"/>
          <p:cNvSpPr/>
          <p:nvPr/>
        </p:nvSpPr>
        <p:spPr>
          <a:xfrm>
            <a:off x="510987" y="322729"/>
            <a:ext cx="10192871"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4292E"/>
                </a:solidFill>
                <a:latin typeface="Arial"/>
                <a:ea typeface="Arial"/>
                <a:cs typeface="Arial"/>
                <a:sym typeface="Arial"/>
              </a:rPr>
              <a:t>Project Goal</a:t>
            </a:r>
            <a:endParaRPr/>
          </a:p>
          <a:p>
            <a:pPr indent="0" lvl="0" marL="0" marR="0" rtl="0" algn="l">
              <a:spcBef>
                <a:spcPts val="0"/>
              </a:spcBef>
              <a:spcAft>
                <a:spcPts val="0"/>
              </a:spcAft>
              <a:buNone/>
            </a:pPr>
            <a:r>
              <a:rPr lang="en-US" sz="1800">
                <a:solidFill>
                  <a:srgbClr val="24292E"/>
                </a:solidFill>
                <a:latin typeface="Arial"/>
                <a:ea typeface="Arial"/>
                <a:cs typeface="Arial"/>
                <a:sym typeface="Arial"/>
              </a:rPr>
              <a:t>To experiment with a real-world application of logistic regression to further my understanding of machine learning.</a:t>
            </a:r>
            <a:endParaRPr/>
          </a:p>
          <a:p>
            <a:pPr indent="0" lvl="0" marL="0" marR="0" rtl="0" algn="l">
              <a:spcBef>
                <a:spcPts val="0"/>
              </a:spcBef>
              <a:spcAft>
                <a:spcPts val="0"/>
              </a:spcAft>
              <a:buNone/>
            </a:pPr>
            <a:r>
              <a:rPr b="1" lang="en-US" sz="1800">
                <a:solidFill>
                  <a:srgbClr val="24292E"/>
                </a:solidFill>
                <a:latin typeface="Arial"/>
                <a:ea typeface="Arial"/>
                <a:cs typeface="Arial"/>
                <a:sym typeface="Arial"/>
              </a:rPr>
              <a:t>Question Answered by Model</a:t>
            </a:r>
            <a:endParaRPr/>
          </a:p>
          <a:p>
            <a:pPr indent="0" lvl="0" marL="0" marR="0" rtl="0" algn="l">
              <a:spcBef>
                <a:spcPts val="0"/>
              </a:spcBef>
              <a:spcAft>
                <a:spcPts val="0"/>
              </a:spcAft>
              <a:buNone/>
            </a:pPr>
            <a:r>
              <a:rPr lang="en-US" sz="1800">
                <a:solidFill>
                  <a:srgbClr val="24292E"/>
                </a:solidFill>
                <a:latin typeface="Arial"/>
                <a:ea typeface="Arial"/>
                <a:cs typeface="Arial"/>
                <a:sym typeface="Arial"/>
              </a:rPr>
              <a:t>What is the (</a:t>
            </a:r>
            <a:r>
              <a:rPr i="1" lang="en-US" sz="1800">
                <a:solidFill>
                  <a:srgbClr val="24292E"/>
                </a:solidFill>
                <a:latin typeface="Arial"/>
                <a:ea typeface="Arial"/>
                <a:cs typeface="Arial"/>
                <a:sym typeface="Arial"/>
              </a:rPr>
              <a:t>log odds of</a:t>
            </a:r>
            <a:r>
              <a:rPr lang="en-US" sz="1800">
                <a:solidFill>
                  <a:srgbClr val="24292E"/>
                </a:solidFill>
                <a:latin typeface="Arial"/>
                <a:ea typeface="Arial"/>
                <a:cs typeface="Arial"/>
                <a:sym typeface="Arial"/>
              </a:rPr>
              <a:t>) probability that a pixel containing R, G, B values represents the skin of human face?</a:t>
            </a:r>
            <a:endParaRPr/>
          </a:p>
          <a:p>
            <a:pPr indent="0" lvl="0" marL="0" marR="0" rtl="0" algn="l">
              <a:spcBef>
                <a:spcPts val="0"/>
              </a:spcBef>
              <a:spcAft>
                <a:spcPts val="0"/>
              </a:spcAft>
              <a:buNone/>
            </a:pPr>
            <a:r>
              <a:rPr b="1" lang="en-US" sz="1800">
                <a:solidFill>
                  <a:srgbClr val="24292E"/>
                </a:solidFill>
                <a:latin typeface="Arial"/>
                <a:ea typeface="Arial"/>
                <a:cs typeface="Arial"/>
                <a:sym typeface="Arial"/>
              </a:rPr>
              <a:t>Why (Binary) Logistic Regression?</a:t>
            </a:r>
            <a:endParaRPr/>
          </a:p>
          <a:p>
            <a:pPr indent="0" lvl="0" marL="0" marR="0" rtl="0" algn="l">
              <a:spcBef>
                <a:spcPts val="0"/>
              </a:spcBef>
              <a:spcAft>
                <a:spcPts val="0"/>
              </a:spcAft>
              <a:buNone/>
            </a:pPr>
            <a:r>
              <a:rPr lang="en-US" sz="1800">
                <a:solidFill>
                  <a:srgbClr val="24292E"/>
                </a:solidFill>
                <a:latin typeface="Arial"/>
                <a:ea typeface="Arial"/>
                <a:cs typeface="Arial"/>
                <a:sym typeface="Arial"/>
              </a:rPr>
              <a:t>Binary classification problems are perfect for logistic regression because logistic regression allows us to predict the probability of a discrete outcome (here, a pixel containing or not containing skin) based on a set of independent features (here, R, G, B values) related to that outcome.</a:t>
            </a:r>
            <a:endParaRPr/>
          </a:p>
          <a:p>
            <a:pPr indent="0" lvl="0" marL="0" marR="0" rtl="0" algn="l">
              <a:spcBef>
                <a:spcPts val="0"/>
              </a:spcBef>
              <a:spcAft>
                <a:spcPts val="0"/>
              </a:spcAft>
              <a:buNone/>
            </a:pPr>
            <a:r>
              <a:rPr b="1" lang="en-US" sz="1800">
                <a:solidFill>
                  <a:srgbClr val="24292E"/>
                </a:solidFill>
                <a:latin typeface="Arial"/>
                <a:ea typeface="Arial"/>
                <a:cs typeface="Arial"/>
                <a:sym typeface="Arial"/>
              </a:rPr>
              <a:t>Why not linear regression?</a:t>
            </a:r>
            <a:r>
              <a:rPr lang="en-US" sz="1800">
                <a:solidFill>
                  <a:srgbClr val="24292E"/>
                </a:solidFill>
                <a:latin typeface="Arial"/>
                <a:ea typeface="Arial"/>
                <a:cs typeface="Arial"/>
                <a:sym typeface="Arial"/>
              </a:rPr>
              <a:t> While the underlying mechanism in logistic regression is linear regression (because the log odds probability of the outcome is a linear function of the features), linear regression is best used when trying to model the linear relationship between various (discrete or continuous) features with a </a:t>
            </a:r>
            <a:r>
              <a:rPr i="1" lang="en-US" sz="1800">
                <a:solidFill>
                  <a:srgbClr val="24292E"/>
                </a:solidFill>
                <a:latin typeface="Arial"/>
                <a:ea typeface="Arial"/>
                <a:cs typeface="Arial"/>
                <a:sym typeface="Arial"/>
              </a:rPr>
              <a:t>continuous</a:t>
            </a:r>
            <a:r>
              <a:rPr lang="en-US" sz="1800">
                <a:solidFill>
                  <a:srgbClr val="24292E"/>
                </a:solidFill>
                <a:latin typeface="Arial"/>
                <a:ea typeface="Arial"/>
                <a:cs typeface="Arial"/>
                <a:sym typeface="Arial"/>
              </a:rPr>
              <a:t> outcome. Moreover, linear regression models aim to minimize the sum of squared errors, while logistic regression models aim to model the parameters under which our observations become most likely.</a:t>
            </a:r>
            <a:endParaRPr b="0" i="0" sz="1800">
              <a:solidFill>
                <a:srgbClr val="24292E"/>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93"/>
          <p:cNvPicPr preferRelativeResize="0"/>
          <p:nvPr/>
        </p:nvPicPr>
        <p:blipFill rotWithShape="1">
          <a:blip r:embed="rId3">
            <a:alphaModFix/>
          </a:blip>
          <a:srcRect b="0" l="0" r="0" t="0"/>
          <a:stretch/>
        </p:blipFill>
        <p:spPr>
          <a:xfrm>
            <a:off x="1633537" y="1385887"/>
            <a:ext cx="8924925" cy="40862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94"/>
          <p:cNvPicPr preferRelativeResize="0"/>
          <p:nvPr/>
        </p:nvPicPr>
        <p:blipFill rotWithShape="1">
          <a:blip r:embed="rId3">
            <a:alphaModFix/>
          </a:blip>
          <a:srcRect b="0" l="0" r="0" t="0"/>
          <a:stretch/>
        </p:blipFill>
        <p:spPr>
          <a:xfrm>
            <a:off x="1952625" y="1781175"/>
            <a:ext cx="8286750" cy="32956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aphicFrame>
        <p:nvGraphicFramePr>
          <p:cNvPr id="610" name="Google Shape;610;p95"/>
          <p:cNvGraphicFramePr/>
          <p:nvPr/>
        </p:nvGraphicFramePr>
        <p:xfrm>
          <a:off x="1358153" y="1438836"/>
          <a:ext cx="3000000" cy="3000000"/>
        </p:xfrm>
        <a:graphic>
          <a:graphicData uri="http://schemas.openxmlformats.org/drawingml/2006/table">
            <a:tbl>
              <a:tblPr>
                <a:noFill/>
                <a:tableStyleId>{0A50775D-ABF8-45C6-A691-E7F696F8899F}</a:tableStyleId>
              </a:tblPr>
              <a:tblGrid>
                <a:gridCol w="4400125"/>
                <a:gridCol w="4400125"/>
              </a:tblGrid>
              <a:tr h="527150">
                <a:tc>
                  <a:txBody>
                    <a:bodyPr/>
                    <a:lstStyle/>
                    <a:p>
                      <a:pPr indent="0" lvl="0" marL="0" marR="0" rtl="0" algn="l">
                        <a:spcBef>
                          <a:spcPts val="0"/>
                        </a:spcBef>
                        <a:spcAft>
                          <a:spcPts val="0"/>
                        </a:spcAft>
                        <a:buNone/>
                      </a:pPr>
                      <a:r>
                        <a:rPr b="0" lang="en-US" sz="1800" u="none" cap="none" strike="noStrike">
                          <a:latin typeface="Arial"/>
                          <a:ea typeface="Arial"/>
                          <a:cs typeface="Arial"/>
                          <a:sym typeface="Arial"/>
                        </a:rPr>
                        <a:t>Linearly non - separable?</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2E1E1"/>
                    </a:solidFill>
                  </a:tcPr>
                </a:tc>
                <a:tc>
                  <a:txBody>
                    <a:bodyPr/>
                    <a:lstStyle/>
                    <a:p>
                      <a:pPr indent="0" lvl="0" marL="0" marR="0" rtl="0" algn="l">
                        <a:spcBef>
                          <a:spcPts val="0"/>
                        </a:spcBef>
                        <a:spcAft>
                          <a:spcPts val="0"/>
                        </a:spcAft>
                        <a:buNone/>
                      </a:pPr>
                      <a:r>
                        <a:rPr b="0" lang="en-US" sz="1800">
                          <a:latin typeface="Arial"/>
                          <a:ea typeface="Arial"/>
                          <a:cs typeface="Arial"/>
                          <a:sym typeface="Arial"/>
                        </a:rPr>
                        <a:t>Decision Tree</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2E1E1"/>
                    </a:solidFill>
                  </a:tcPr>
                </a:tc>
              </a:tr>
              <a:tr h="527150">
                <a:tc>
                  <a:txBody>
                    <a:bodyPr/>
                    <a:lstStyle/>
                    <a:p>
                      <a:pPr indent="0" lvl="0" marL="0" marR="0" rtl="0" algn="l">
                        <a:spcBef>
                          <a:spcPts val="0"/>
                        </a:spcBef>
                        <a:spcAft>
                          <a:spcPts val="0"/>
                        </a:spcAft>
                        <a:buNone/>
                      </a:pPr>
                      <a:r>
                        <a:rPr b="0" lang="en-US" sz="1800">
                          <a:latin typeface="Arial"/>
                          <a:ea typeface="Arial"/>
                          <a:cs typeface="Arial"/>
                          <a:sym typeface="Arial"/>
                        </a:rPr>
                        <a:t>Categorical Data type</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b="0" lang="en-US" sz="1800">
                          <a:latin typeface="Arial"/>
                          <a:ea typeface="Arial"/>
                          <a:cs typeface="Arial"/>
                          <a:sym typeface="Arial"/>
                        </a:rPr>
                        <a:t>Decision Tree</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27150">
                <a:tc>
                  <a:txBody>
                    <a:bodyPr/>
                    <a:lstStyle/>
                    <a:p>
                      <a:pPr indent="0" lvl="0" marL="0" marR="0" rtl="0" algn="l">
                        <a:spcBef>
                          <a:spcPts val="0"/>
                        </a:spcBef>
                        <a:spcAft>
                          <a:spcPts val="0"/>
                        </a:spcAft>
                        <a:buNone/>
                      </a:pPr>
                      <a:r>
                        <a:rPr b="0" lang="en-US" sz="1800">
                          <a:latin typeface="Arial"/>
                          <a:ea typeface="Arial"/>
                          <a:cs typeface="Arial"/>
                          <a:sym typeface="Arial"/>
                        </a:rPr>
                        <a:t>Continuous Data type</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2E1E1"/>
                    </a:solidFill>
                  </a:tcPr>
                </a:tc>
                <a:tc>
                  <a:txBody>
                    <a:bodyPr/>
                    <a:lstStyle/>
                    <a:p>
                      <a:pPr indent="0" lvl="0" marL="0" marR="0" rtl="0" algn="l">
                        <a:spcBef>
                          <a:spcPts val="0"/>
                        </a:spcBef>
                        <a:spcAft>
                          <a:spcPts val="0"/>
                        </a:spcAft>
                        <a:buNone/>
                      </a:pPr>
                      <a:r>
                        <a:rPr b="0" lang="en-US" sz="1800">
                          <a:latin typeface="Arial"/>
                          <a:ea typeface="Arial"/>
                          <a:cs typeface="Arial"/>
                          <a:sym typeface="Arial"/>
                        </a:rPr>
                        <a:t>Logistic Regression        </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2E1E1"/>
                    </a:solidFill>
                  </a:tcPr>
                </a:tc>
              </a:tr>
              <a:tr h="918450">
                <a:tc>
                  <a:txBody>
                    <a:bodyPr/>
                    <a:lstStyle/>
                    <a:p>
                      <a:pPr indent="0" lvl="0" marL="0" marR="0" rtl="0" algn="l">
                        <a:spcBef>
                          <a:spcPts val="0"/>
                        </a:spcBef>
                        <a:spcAft>
                          <a:spcPts val="0"/>
                        </a:spcAft>
                        <a:buNone/>
                      </a:pPr>
                      <a:r>
                        <a:rPr b="0" lang="en-US" sz="1800">
                          <a:latin typeface="Arial"/>
                          <a:ea typeface="Arial"/>
                          <a:cs typeface="Arial"/>
                          <a:sym typeface="Arial"/>
                        </a:rPr>
                        <a:t>Skewed</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b="0" lang="en-US" sz="1800">
                          <a:latin typeface="Arial"/>
                          <a:ea typeface="Arial"/>
                          <a:cs typeface="Arial"/>
                          <a:sym typeface="Arial"/>
                        </a:rPr>
                        <a:t>Decision Tree, or give high weight to minority class in Logistic Regression</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918450">
                <a:tc>
                  <a:txBody>
                    <a:bodyPr/>
                    <a:lstStyle/>
                    <a:p>
                      <a:pPr indent="0" lvl="0" marL="0" marR="0" rtl="0" algn="l">
                        <a:spcBef>
                          <a:spcPts val="0"/>
                        </a:spcBef>
                        <a:spcAft>
                          <a:spcPts val="0"/>
                        </a:spcAft>
                        <a:buNone/>
                      </a:pPr>
                      <a:r>
                        <a:rPr b="0" lang="en-US" sz="1800">
                          <a:latin typeface="Arial"/>
                          <a:ea typeface="Arial"/>
                          <a:cs typeface="Arial"/>
                          <a:sym typeface="Arial"/>
                        </a:rPr>
                        <a:t>Outlier</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2E1E1"/>
                    </a:solidFill>
                  </a:tcPr>
                </a:tc>
                <a:tc>
                  <a:txBody>
                    <a:bodyPr/>
                    <a:lstStyle/>
                    <a:p>
                      <a:pPr indent="0" lvl="0" marL="0" marR="0" rtl="0" algn="l">
                        <a:spcBef>
                          <a:spcPts val="0"/>
                        </a:spcBef>
                        <a:spcAft>
                          <a:spcPts val="0"/>
                        </a:spcAft>
                        <a:buNone/>
                      </a:pPr>
                      <a:r>
                        <a:rPr b="0" lang="en-US" sz="1800">
                          <a:latin typeface="Arial"/>
                          <a:ea typeface="Arial"/>
                          <a:cs typeface="Arial"/>
                          <a:sym typeface="Arial"/>
                        </a:rPr>
                        <a:t>Decision Tree, or remove outlier for Logistic Regression</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2E1E1"/>
                    </a:solidFill>
                  </a:tcPr>
                </a:tc>
              </a:tr>
              <a:tr h="527150">
                <a:tc>
                  <a:txBody>
                    <a:bodyPr/>
                    <a:lstStyle/>
                    <a:p>
                      <a:pPr indent="0" lvl="0" marL="0" marR="0" rtl="0" algn="l">
                        <a:spcBef>
                          <a:spcPts val="0"/>
                        </a:spcBef>
                        <a:spcAft>
                          <a:spcPts val="0"/>
                        </a:spcAft>
                        <a:buNone/>
                      </a:pPr>
                      <a:r>
                        <a:rPr b="0" lang="en-US" sz="1800">
                          <a:latin typeface="Arial"/>
                          <a:ea typeface="Arial"/>
                          <a:cs typeface="Arial"/>
                          <a:sym typeface="Arial"/>
                        </a:rPr>
                        <a:t>Lots of Missing values</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b="0" lang="en-US" sz="1800">
                          <a:latin typeface="Arial"/>
                          <a:ea typeface="Arial"/>
                          <a:cs typeface="Arial"/>
                          <a:sym typeface="Arial"/>
                        </a:rPr>
                        <a:t>Decision Tree</a:t>
                      </a:r>
                      <a:endParaRPr/>
                    </a:p>
                  </a:txBody>
                  <a:tcPr marT="47625" marB="47625" marR="95250" marL="952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6"/>
          <p:cNvSpPr/>
          <p:nvPr/>
        </p:nvSpPr>
        <p:spPr>
          <a:xfrm>
            <a:off x="1126273" y="278780"/>
            <a:ext cx="10627112" cy="31393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Multiclass Logistic Regression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Logistic regression can also be used to predict the dependent or target variable with multiclass. Let’s learn multiclass prediction with iris dataset, one of the best-known databases to be found in the pattern recognition literature. The dataset contains 3 classes of 50 instances each, where each class refers to a type of iris plant. This comes as part of the scikit-learn datasets, where the third column represents the petal length, and the fourth column the petal width of the flower samples. The classes are already converted to integer labels where 0=Iris-Setosa, 1=Iris-Versicolor, 2=Iris-Virginica. </a:t>
            </a:r>
            <a:endParaRPr sz="200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7"/>
          <p:cNvSpPr/>
          <p:nvPr/>
        </p:nvSpPr>
        <p:spPr>
          <a:xfrm>
            <a:off x="174812" y="255494"/>
            <a:ext cx="11860306" cy="53384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Decision Trees </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In 1986, J. R. Quinlan published Induction of Decision Trees summarizing an approach to synthesizing decision trees using machine learning with an illustrative example dataset, where the objective is to make a decision on whether to play outside on a Saturday morning. As the name suggests, a decision tree is a tree-like structure where internal nodes represent a test on an attribute, each branch represents outcome of a test, and each leaf node represents class label, and the decision is made after computing all attributes. A path from root to leaf represents classification rules. Thus, a decision tree consists of three types of nodes.</a:t>
            </a:r>
            <a:endParaRPr sz="28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8"/>
          <p:cNvSpPr/>
          <p:nvPr/>
        </p:nvSpPr>
        <p:spPr>
          <a:xfrm>
            <a:off x="699247" y="551329"/>
            <a:ext cx="10246659"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39966"/>
                </a:solidFill>
                <a:latin typeface="Arial"/>
                <a:ea typeface="Arial"/>
                <a:cs typeface="Arial"/>
                <a:sym typeface="Arial"/>
              </a:rPr>
              <a:t>Advantages:</a:t>
            </a:r>
            <a:endParaRPr sz="2400">
              <a:solidFill>
                <a:srgbClr val="444444"/>
              </a:solidFill>
              <a:latin typeface="Raleway"/>
              <a:ea typeface="Raleway"/>
              <a:cs typeface="Raleway"/>
              <a:sym typeface="Raleway"/>
            </a:endParaRPr>
          </a:p>
          <a:p>
            <a:pPr indent="-152400" lvl="0" marL="0" marR="0" rtl="0" algn="l">
              <a:spcBef>
                <a:spcPts val="0"/>
              </a:spcBef>
              <a:spcAft>
                <a:spcPts val="0"/>
              </a:spcAft>
              <a:buClr>
                <a:srgbClr val="444444"/>
              </a:buClr>
              <a:buSzPts val="2400"/>
              <a:buFont typeface="Arial"/>
              <a:buChar char="•"/>
            </a:pPr>
            <a:r>
              <a:rPr lang="en-US" sz="2400">
                <a:solidFill>
                  <a:srgbClr val="444444"/>
                </a:solidFill>
                <a:latin typeface="Raleway"/>
                <a:ea typeface="Raleway"/>
                <a:cs typeface="Raleway"/>
                <a:sym typeface="Raleway"/>
              </a:rPr>
              <a:t>It is very easy to understand and interpret.</a:t>
            </a:r>
            <a:endParaRPr/>
          </a:p>
          <a:p>
            <a:pPr indent="-152400" lvl="0" marL="0" marR="0" rtl="0" algn="l">
              <a:spcBef>
                <a:spcPts val="0"/>
              </a:spcBef>
              <a:spcAft>
                <a:spcPts val="0"/>
              </a:spcAft>
              <a:buClr>
                <a:srgbClr val="444444"/>
              </a:buClr>
              <a:buSzPts val="2400"/>
              <a:buFont typeface="Arial"/>
              <a:buChar char="•"/>
            </a:pPr>
            <a:r>
              <a:rPr lang="en-US" sz="2400">
                <a:solidFill>
                  <a:srgbClr val="444444"/>
                </a:solidFill>
                <a:latin typeface="Raleway"/>
                <a:ea typeface="Raleway"/>
                <a:cs typeface="Raleway"/>
                <a:sym typeface="Raleway"/>
              </a:rPr>
              <a:t>The data for decision trees require minimal preparation.</a:t>
            </a:r>
            <a:endParaRPr/>
          </a:p>
          <a:p>
            <a:pPr indent="-152400" lvl="0" marL="0" marR="0" rtl="0" algn="l">
              <a:spcBef>
                <a:spcPts val="0"/>
              </a:spcBef>
              <a:spcAft>
                <a:spcPts val="0"/>
              </a:spcAft>
              <a:buClr>
                <a:srgbClr val="444444"/>
              </a:buClr>
              <a:buSzPts val="2400"/>
              <a:buFont typeface="Arial"/>
              <a:buChar char="•"/>
            </a:pPr>
            <a:r>
              <a:rPr lang="en-US" sz="2400">
                <a:solidFill>
                  <a:srgbClr val="444444"/>
                </a:solidFill>
                <a:latin typeface="Raleway"/>
                <a:ea typeface="Raleway"/>
                <a:cs typeface="Raleway"/>
                <a:sym typeface="Raleway"/>
              </a:rPr>
              <a:t>They force you to find many possible outcomes of a decision.</a:t>
            </a:r>
            <a:endParaRPr/>
          </a:p>
          <a:p>
            <a:pPr indent="-152400" lvl="0" marL="0" marR="0" rtl="0" algn="l">
              <a:spcBef>
                <a:spcPts val="0"/>
              </a:spcBef>
              <a:spcAft>
                <a:spcPts val="0"/>
              </a:spcAft>
              <a:buClr>
                <a:srgbClr val="444444"/>
              </a:buClr>
              <a:buSzPts val="2400"/>
              <a:buFont typeface="Arial"/>
              <a:buChar char="•"/>
            </a:pPr>
            <a:r>
              <a:rPr lang="en-US" sz="2400">
                <a:solidFill>
                  <a:srgbClr val="444444"/>
                </a:solidFill>
                <a:latin typeface="Raleway"/>
                <a:ea typeface="Raleway"/>
                <a:cs typeface="Raleway"/>
                <a:sym typeface="Raleway"/>
              </a:rPr>
              <a:t>Can be easily used with many other decision tools.</a:t>
            </a:r>
            <a:endParaRPr/>
          </a:p>
          <a:p>
            <a:pPr indent="-152400" lvl="0" marL="0" marR="0" rtl="0" algn="l">
              <a:spcBef>
                <a:spcPts val="0"/>
              </a:spcBef>
              <a:spcAft>
                <a:spcPts val="0"/>
              </a:spcAft>
              <a:buClr>
                <a:srgbClr val="444444"/>
              </a:buClr>
              <a:buSzPts val="2400"/>
              <a:buFont typeface="Arial"/>
              <a:buChar char="•"/>
            </a:pPr>
            <a:r>
              <a:rPr lang="en-US" sz="2400">
                <a:solidFill>
                  <a:srgbClr val="444444"/>
                </a:solidFill>
                <a:latin typeface="Raleway"/>
                <a:ea typeface="Raleway"/>
                <a:cs typeface="Raleway"/>
                <a:sym typeface="Raleway"/>
              </a:rPr>
              <a:t>Helps you to make the best decisions and best guesses on the basis of the information you have.</a:t>
            </a:r>
            <a:endParaRPr/>
          </a:p>
          <a:p>
            <a:pPr indent="-152400" lvl="0" marL="0" marR="0" rtl="0" algn="l">
              <a:spcBef>
                <a:spcPts val="0"/>
              </a:spcBef>
              <a:spcAft>
                <a:spcPts val="0"/>
              </a:spcAft>
              <a:buClr>
                <a:srgbClr val="444444"/>
              </a:buClr>
              <a:buSzPts val="2400"/>
              <a:buFont typeface="Arial"/>
              <a:buChar char="•"/>
            </a:pPr>
            <a:r>
              <a:rPr lang="en-US" sz="2400">
                <a:solidFill>
                  <a:srgbClr val="444444"/>
                </a:solidFill>
                <a:latin typeface="Raleway"/>
                <a:ea typeface="Raleway"/>
                <a:cs typeface="Raleway"/>
                <a:sym typeface="Raleway"/>
              </a:rPr>
              <a:t>Helps you to see the difference between controlled and uncontrolled events.</a:t>
            </a:r>
            <a:endParaRPr/>
          </a:p>
          <a:p>
            <a:pPr indent="-152400" lvl="0" marL="0" marR="0" rtl="0" algn="l">
              <a:spcBef>
                <a:spcPts val="0"/>
              </a:spcBef>
              <a:spcAft>
                <a:spcPts val="0"/>
              </a:spcAft>
              <a:buClr>
                <a:srgbClr val="444444"/>
              </a:buClr>
              <a:buSzPts val="2400"/>
              <a:buFont typeface="Arial"/>
              <a:buChar char="•"/>
            </a:pPr>
            <a:r>
              <a:rPr lang="en-US" sz="2400">
                <a:solidFill>
                  <a:srgbClr val="444444"/>
                </a:solidFill>
                <a:latin typeface="Raleway"/>
                <a:ea typeface="Raleway"/>
                <a:cs typeface="Raleway"/>
                <a:sym typeface="Raleway"/>
              </a:rPr>
              <a:t>Helps you estimate the likely results of one decision against another.</a:t>
            </a:r>
            <a:endParaRPr b="0" i="0" sz="2400">
              <a:solidFill>
                <a:srgbClr val="444444"/>
              </a:solidFill>
              <a:latin typeface="Raleway"/>
              <a:ea typeface="Raleway"/>
              <a:cs typeface="Raleway"/>
              <a:sym typeface="Raleway"/>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9"/>
          <p:cNvSpPr/>
          <p:nvPr/>
        </p:nvSpPr>
        <p:spPr>
          <a:xfrm>
            <a:off x="793376" y="551329"/>
            <a:ext cx="1012563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93366"/>
                </a:solidFill>
                <a:latin typeface="Arial"/>
                <a:ea typeface="Arial"/>
                <a:cs typeface="Arial"/>
                <a:sym typeface="Arial"/>
              </a:rPr>
              <a:t>Disadvantages:</a:t>
            </a:r>
            <a:endParaRPr sz="3200">
              <a:solidFill>
                <a:srgbClr val="444444"/>
              </a:solidFill>
              <a:latin typeface="Raleway"/>
              <a:ea typeface="Raleway"/>
              <a:cs typeface="Raleway"/>
              <a:sym typeface="Raleway"/>
            </a:endParaRPr>
          </a:p>
          <a:p>
            <a:pPr indent="-114300" lvl="0" marL="0" marR="0" rtl="0" algn="l">
              <a:spcBef>
                <a:spcPts val="0"/>
              </a:spcBef>
              <a:spcAft>
                <a:spcPts val="0"/>
              </a:spcAft>
              <a:buClr>
                <a:srgbClr val="444444"/>
              </a:buClr>
              <a:buSzPts val="1800"/>
              <a:buFont typeface="Arial"/>
              <a:buChar char="•"/>
            </a:pPr>
            <a:r>
              <a:rPr lang="en-US" sz="1800">
                <a:solidFill>
                  <a:srgbClr val="444444"/>
                </a:solidFill>
                <a:latin typeface="Raleway"/>
                <a:ea typeface="Raleway"/>
                <a:cs typeface="Raleway"/>
                <a:sym typeface="Raleway"/>
              </a:rPr>
              <a:t>Sometimes decision trees can become too complex.</a:t>
            </a:r>
            <a:endParaRPr/>
          </a:p>
          <a:p>
            <a:pPr indent="-114300" lvl="0" marL="0" marR="0" rtl="0" algn="l">
              <a:spcBef>
                <a:spcPts val="0"/>
              </a:spcBef>
              <a:spcAft>
                <a:spcPts val="0"/>
              </a:spcAft>
              <a:buClr>
                <a:srgbClr val="444444"/>
              </a:buClr>
              <a:buSzPts val="1800"/>
              <a:buFont typeface="Arial"/>
              <a:buChar char="•"/>
            </a:pPr>
            <a:r>
              <a:rPr lang="en-US" sz="1800">
                <a:solidFill>
                  <a:srgbClr val="444444"/>
                </a:solidFill>
                <a:latin typeface="Raleway"/>
                <a:ea typeface="Raleway"/>
                <a:cs typeface="Raleway"/>
                <a:sym typeface="Raleway"/>
              </a:rPr>
              <a:t>The outcomes of decisions may be based mainly on your expectations. This can lead to unrealistic decision trees.</a:t>
            </a:r>
            <a:endParaRPr/>
          </a:p>
          <a:p>
            <a:pPr indent="-114300" lvl="0" marL="0" marR="0" rtl="0" algn="l">
              <a:spcBef>
                <a:spcPts val="0"/>
              </a:spcBef>
              <a:spcAft>
                <a:spcPts val="0"/>
              </a:spcAft>
              <a:buClr>
                <a:srgbClr val="444444"/>
              </a:buClr>
              <a:buSzPts val="1800"/>
              <a:buFont typeface="Arial"/>
              <a:buChar char="•"/>
            </a:pPr>
            <a:r>
              <a:rPr lang="en-US" sz="1800">
                <a:solidFill>
                  <a:srgbClr val="444444"/>
                </a:solidFill>
                <a:latin typeface="Raleway"/>
                <a:ea typeface="Raleway"/>
                <a:cs typeface="Raleway"/>
                <a:sym typeface="Raleway"/>
              </a:rPr>
              <a:t>The diagrams can narrow your focus to critical decisions and objectives.</a:t>
            </a:r>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2021-05-31T06:52:25Z</dcterms:created>
  <dc:creator>Admin</dc:creator>
</cp:coreProperties>
</file>